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9" r:id="rId18"/>
    <p:sldId id="272" r:id="rId19"/>
    <p:sldId id="273" r:id="rId20"/>
    <p:sldId id="274" r:id="rId21"/>
    <p:sldId id="275" r:id="rId22"/>
    <p:sldId id="276" r:id="rId23"/>
    <p:sldId id="277" r:id="rId24"/>
    <p:sldId id="278"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4" r:id="rId62"/>
    <p:sldId id="317" r:id="rId63"/>
    <p:sldId id="318" r:id="rId64"/>
    <p:sldId id="319" r:id="rId65"/>
    <p:sldId id="320" r:id="rId66"/>
    <p:sldId id="321" r:id="rId67"/>
    <p:sldId id="322" r:id="rId68"/>
    <p:sldId id="323" r:id="rId69"/>
    <p:sldId id="324" r:id="rId70"/>
    <p:sldId id="329" r:id="rId71"/>
    <p:sldId id="330" r:id="rId72"/>
    <p:sldId id="325" r:id="rId73"/>
    <p:sldId id="326" r:id="rId74"/>
    <p:sldId id="327" r:id="rId75"/>
    <p:sldId id="328"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750" autoAdjust="0"/>
    <p:restoredTop sz="94660"/>
  </p:normalViewPr>
  <p:slideViewPr>
    <p:cSldViewPr snapToGrid="0">
      <p:cViewPr varScale="1">
        <p:scale>
          <a:sx n="68" d="100"/>
          <a:sy n="68" d="100"/>
        </p:scale>
        <p:origin x="25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3D4957-801C-48FA-A478-CBA8FD3F710A}" type="datetimeFigureOut">
              <a:rPr lang="en-IN" smtClean="0"/>
              <a:t>07-04-2018</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A428ED-CC45-44D7-9D85-691D50FB8C78}" type="slidenum">
              <a:rPr lang="en-IN" smtClean="0"/>
              <a:t>‹#›</a:t>
            </a:fld>
            <a:endParaRPr lang="en-IN"/>
          </a:p>
        </p:txBody>
      </p:sp>
    </p:spTree>
    <p:extLst>
      <p:ext uri="{BB962C8B-B14F-4D97-AF65-F5344CB8AC3E}">
        <p14:creationId xmlns:p14="http://schemas.microsoft.com/office/powerpoint/2010/main" val="1841394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BA428ED-CC45-44D7-9D85-691D50FB8C78}" type="slidenum">
              <a:rPr lang="en-IN" smtClean="0"/>
              <a:t>45</a:t>
            </a:fld>
            <a:endParaRPr lang="en-IN"/>
          </a:p>
        </p:txBody>
      </p:sp>
    </p:spTree>
    <p:extLst>
      <p:ext uri="{BB962C8B-B14F-4D97-AF65-F5344CB8AC3E}">
        <p14:creationId xmlns:p14="http://schemas.microsoft.com/office/powerpoint/2010/main" val="2976251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59D3A74E-32F2-46E3-9E7E-C2FCDC4E9295}" type="datetimeFigureOut">
              <a:rPr lang="en-IN" smtClean="0"/>
              <a:t>07-04-2018</a:t>
            </a:fld>
            <a:endParaRPr lang="en-IN"/>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IN"/>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1AFF9BBF-E536-4F74-BB87-BF5BDB3DA0B8}" type="slidenum">
              <a:rPr lang="en-IN" smtClean="0"/>
              <a:t>‹#›</a:t>
            </a:fld>
            <a:endParaRPr lang="en-IN"/>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0267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D3A74E-32F2-46E3-9E7E-C2FCDC4E9295}" type="datetimeFigureOut">
              <a:rPr lang="en-IN" smtClean="0"/>
              <a:t>07-04-2018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FF9BBF-E536-4F74-BB87-BF5BDB3DA0B8}" type="slidenum">
              <a:rPr lang="en-IN" smtClean="0"/>
              <a:t>‹#›</a:t>
            </a:fld>
            <a:endParaRPr lang="en-IN"/>
          </a:p>
        </p:txBody>
      </p:sp>
    </p:spTree>
    <p:extLst>
      <p:ext uri="{BB962C8B-B14F-4D97-AF65-F5344CB8AC3E}">
        <p14:creationId xmlns:p14="http://schemas.microsoft.com/office/powerpoint/2010/main" val="4204210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D3A74E-32F2-46E3-9E7E-C2FCDC4E9295}" type="datetimeFigureOut">
              <a:rPr lang="en-IN" smtClean="0"/>
              <a:t>07-04-2018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FF9BBF-E536-4F74-BB87-BF5BDB3DA0B8}" type="slidenum">
              <a:rPr lang="en-IN" smtClean="0"/>
              <a:t>‹#›</a:t>
            </a:fld>
            <a:endParaRPr lang="en-IN"/>
          </a:p>
        </p:txBody>
      </p:sp>
    </p:spTree>
    <p:extLst>
      <p:ext uri="{BB962C8B-B14F-4D97-AF65-F5344CB8AC3E}">
        <p14:creationId xmlns:p14="http://schemas.microsoft.com/office/powerpoint/2010/main" val="1667592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D3A74E-32F2-46E3-9E7E-C2FCDC4E9295}" type="datetimeFigureOut">
              <a:rPr lang="en-IN" smtClean="0"/>
              <a:t>07-04-2018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FF9BBF-E536-4F74-BB87-BF5BDB3DA0B8}" type="slidenum">
              <a:rPr lang="en-IN" smtClean="0"/>
              <a:t>‹#›</a:t>
            </a:fld>
            <a:endParaRPr lang="en-IN"/>
          </a:p>
        </p:txBody>
      </p:sp>
    </p:spTree>
    <p:extLst>
      <p:ext uri="{BB962C8B-B14F-4D97-AF65-F5344CB8AC3E}">
        <p14:creationId xmlns:p14="http://schemas.microsoft.com/office/powerpoint/2010/main" val="908819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9D3A74E-32F2-46E3-9E7E-C2FCDC4E9295}" type="datetimeFigureOut">
              <a:rPr lang="en-IN" smtClean="0"/>
              <a:t>07-04-2018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FF9BBF-E536-4F74-BB87-BF5BDB3DA0B8}" type="slidenum">
              <a:rPr lang="en-IN" smtClean="0"/>
              <a:t>‹#›</a:t>
            </a:fld>
            <a:endParaRPr lang="en-IN"/>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3162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9D3A74E-32F2-46E3-9E7E-C2FCDC4E9295}" type="datetimeFigureOut">
              <a:rPr lang="en-IN" smtClean="0"/>
              <a:t>07-04-2018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AFF9BBF-E536-4F74-BB87-BF5BDB3DA0B8}" type="slidenum">
              <a:rPr lang="en-IN" smtClean="0"/>
              <a:t>‹#›</a:t>
            </a:fld>
            <a:endParaRPr lang="en-IN"/>
          </a:p>
        </p:txBody>
      </p:sp>
    </p:spTree>
    <p:extLst>
      <p:ext uri="{BB962C8B-B14F-4D97-AF65-F5344CB8AC3E}">
        <p14:creationId xmlns:p14="http://schemas.microsoft.com/office/powerpoint/2010/main" val="1871893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9D3A74E-32F2-46E3-9E7E-C2FCDC4E9295}" type="datetimeFigureOut">
              <a:rPr lang="en-IN" smtClean="0"/>
              <a:t>07-04-2018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AFF9BBF-E536-4F74-BB87-BF5BDB3DA0B8}" type="slidenum">
              <a:rPr lang="en-IN" smtClean="0"/>
              <a:t>‹#›</a:t>
            </a:fld>
            <a:endParaRPr lang="en-IN"/>
          </a:p>
        </p:txBody>
      </p:sp>
    </p:spTree>
    <p:extLst>
      <p:ext uri="{BB962C8B-B14F-4D97-AF65-F5344CB8AC3E}">
        <p14:creationId xmlns:p14="http://schemas.microsoft.com/office/powerpoint/2010/main" val="2093070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9D3A74E-32F2-46E3-9E7E-C2FCDC4E9295}" type="datetimeFigureOut">
              <a:rPr lang="en-IN" smtClean="0"/>
              <a:t>07-04-2018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AFF9BBF-E536-4F74-BB87-BF5BDB3DA0B8}" type="slidenum">
              <a:rPr lang="en-IN" smtClean="0"/>
              <a:t>‹#›</a:t>
            </a:fld>
            <a:endParaRPr lang="en-IN"/>
          </a:p>
        </p:txBody>
      </p:sp>
    </p:spTree>
    <p:extLst>
      <p:ext uri="{BB962C8B-B14F-4D97-AF65-F5344CB8AC3E}">
        <p14:creationId xmlns:p14="http://schemas.microsoft.com/office/powerpoint/2010/main" val="697861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D3A74E-32F2-46E3-9E7E-C2FCDC4E9295}" type="datetimeFigureOut">
              <a:rPr lang="en-IN" smtClean="0"/>
              <a:t>07-04-2018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AFF9BBF-E536-4F74-BB87-BF5BDB3DA0B8}" type="slidenum">
              <a:rPr lang="en-IN" smtClean="0"/>
              <a:t>‹#›</a:t>
            </a:fld>
            <a:endParaRPr lang="en-IN"/>
          </a:p>
        </p:txBody>
      </p:sp>
    </p:spTree>
    <p:extLst>
      <p:ext uri="{BB962C8B-B14F-4D97-AF65-F5344CB8AC3E}">
        <p14:creationId xmlns:p14="http://schemas.microsoft.com/office/powerpoint/2010/main" val="1541353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9D3A74E-32F2-46E3-9E7E-C2FCDC4E9295}" type="datetimeFigureOut">
              <a:rPr lang="en-IN" smtClean="0"/>
              <a:t>07-04-2018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AFF9BBF-E536-4F74-BB87-BF5BDB3DA0B8}" type="slidenum">
              <a:rPr lang="en-IN" smtClean="0"/>
              <a:t>‹#›</a:t>
            </a:fld>
            <a:endParaRPr lang="en-IN"/>
          </a:p>
        </p:txBody>
      </p:sp>
    </p:spTree>
    <p:extLst>
      <p:ext uri="{BB962C8B-B14F-4D97-AF65-F5344CB8AC3E}">
        <p14:creationId xmlns:p14="http://schemas.microsoft.com/office/powerpoint/2010/main" val="11773078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9D3A74E-32F2-46E3-9E7E-C2FCDC4E9295}" type="datetimeFigureOut">
              <a:rPr lang="en-IN" smtClean="0"/>
              <a:t>07-04-2018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AFF9BBF-E536-4F74-BB87-BF5BDB3DA0B8}" type="slidenum">
              <a:rPr lang="en-IN" smtClean="0"/>
              <a:t>‹#›</a:t>
            </a:fld>
            <a:endParaRPr lang="en-IN"/>
          </a:p>
        </p:txBody>
      </p:sp>
    </p:spTree>
    <p:extLst>
      <p:ext uri="{BB962C8B-B14F-4D97-AF65-F5344CB8AC3E}">
        <p14:creationId xmlns:p14="http://schemas.microsoft.com/office/powerpoint/2010/main" val="36708069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59D3A74E-32F2-46E3-9E7E-C2FCDC4E9295}" type="datetimeFigureOut">
              <a:rPr lang="en-IN" smtClean="0"/>
              <a:t>07-04-2018</a:t>
            </a:fld>
            <a:endParaRPr lang="en-IN"/>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IN"/>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1AFF9BBF-E536-4F74-BB87-BF5BDB3DA0B8}" type="slidenum">
              <a:rPr lang="en-IN" smtClean="0"/>
              <a:t>‹#›</a:t>
            </a:fld>
            <a:endParaRPr lang="en-IN"/>
          </a:p>
        </p:txBody>
      </p:sp>
    </p:spTree>
    <p:extLst>
      <p:ext uri="{BB962C8B-B14F-4D97-AF65-F5344CB8AC3E}">
        <p14:creationId xmlns:p14="http://schemas.microsoft.com/office/powerpoint/2010/main" val="25515081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ecomputernotes.com/fundamental/what-is-a-database/advantages-and-disadvantages-of-dbm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dot.gov.in/data-services/2574"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Physical_layer" TargetMode="External"/><Relationship Id="rId7" Type="http://schemas.openxmlformats.org/officeDocument/2006/relationships/hyperlink" Target="https://en.wikipedia.org/wiki/Internet_Protocol_Suite" TargetMode="External"/><Relationship Id="rId2" Type="http://schemas.openxmlformats.org/officeDocument/2006/relationships/hyperlink" Target="https://en.wikipedia.org/wiki/Communication_network" TargetMode="External"/><Relationship Id="rId1" Type="http://schemas.openxmlformats.org/officeDocument/2006/relationships/slideLayout" Target="../slideLayouts/slideLayout2.xml"/><Relationship Id="rId6" Type="http://schemas.openxmlformats.org/officeDocument/2006/relationships/hyperlink" Target="https://en.wikipedia.org/wiki/Internet" TargetMode="External"/><Relationship Id="rId5" Type="http://schemas.openxmlformats.org/officeDocument/2006/relationships/hyperlink" Target="https://en.wikipedia.org/wiki/Telecommunication" TargetMode="External"/><Relationship Id="rId4" Type="http://schemas.openxmlformats.org/officeDocument/2006/relationships/hyperlink" Target="https://en.wikipedia.org/wiki/Data_type"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en.wikipedia.org/wiki/Twisted_pair" TargetMode="External"/><Relationship Id="rId7" Type="http://schemas.openxmlformats.org/officeDocument/2006/relationships/hyperlink" Target="https://en.wikipedia.org/wiki/Enterprise_architecture" TargetMode="External"/><Relationship Id="rId2" Type="http://schemas.openxmlformats.org/officeDocument/2006/relationships/hyperlink" Target="https://en.wikipedia.org/wiki/Computer_Network" TargetMode="External"/><Relationship Id="rId1" Type="http://schemas.openxmlformats.org/officeDocument/2006/relationships/slideLayout" Target="../slideLayouts/slideLayout2.xml"/><Relationship Id="rId6" Type="http://schemas.openxmlformats.org/officeDocument/2006/relationships/hyperlink" Target="https://en.wikipedia.org/wiki/Metropolitan_area_network" TargetMode="External"/><Relationship Id="rId5" Type="http://schemas.openxmlformats.org/officeDocument/2006/relationships/hyperlink" Target="https://en.wikipedia.org/wiki/Structured_cabling" TargetMode="External"/><Relationship Id="rId4" Type="http://schemas.openxmlformats.org/officeDocument/2006/relationships/hyperlink" Target="https://en.wikipedia.org/wiki/Optical_fiber"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en.wikipedia.org/wiki/Duplex_(telecommunications)" TargetMode="External"/><Relationship Id="rId2" Type="http://schemas.openxmlformats.org/officeDocument/2006/relationships/hyperlink" Target="https://en.wikipedia.org/wiki/Local_area_network" TargetMode="External"/><Relationship Id="rId1" Type="http://schemas.openxmlformats.org/officeDocument/2006/relationships/slideLayout" Target="../slideLayouts/slideLayout2.xml"/><Relationship Id="rId4" Type="http://schemas.openxmlformats.org/officeDocument/2006/relationships/hyperlink" Target="https://en.wikipedia.org/wiki/Transceiver#Ethernet"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58.xml.rels><?xml version="1.0" encoding="UTF-8" standalone="yes"?>
<Relationships xmlns="http://schemas.openxmlformats.org/package/2006/relationships"><Relationship Id="rId2" Type="http://schemas.openxmlformats.org/officeDocument/2006/relationships/hyperlink" Target="https://en.wikipedia.org/wiki/19-inch_rack"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www.webopedia.com/TERM/N/network.html" TargetMode="External"/><Relationship Id="rId7" Type="http://schemas.openxmlformats.org/officeDocument/2006/relationships/hyperlink" Target="https://www.webopedia.com/TERM/P/packet.html" TargetMode="External"/><Relationship Id="rId2" Type="http://schemas.openxmlformats.org/officeDocument/2006/relationships/hyperlink" Target="https://www.webopedia.com/TERM/D/device.html" TargetMode="External"/><Relationship Id="rId1" Type="http://schemas.openxmlformats.org/officeDocument/2006/relationships/slideLayout" Target="../slideLayouts/slideLayout2.xml"/><Relationship Id="rId6" Type="http://schemas.openxmlformats.org/officeDocument/2006/relationships/hyperlink" Target="https://www.webopedia.com/TERM/P/port.html" TargetMode="External"/><Relationship Id="rId5" Type="http://schemas.openxmlformats.org/officeDocument/2006/relationships/hyperlink" Target="https://www.webopedia.com/TERM/L/local_area_network_LAN.html" TargetMode="External"/><Relationship Id="rId4" Type="http://schemas.openxmlformats.org/officeDocument/2006/relationships/hyperlink" Target="https://www.webopedia.com/TERM/S/segment.html" TargetMode="External"/></Relationships>
</file>

<file path=ppt/slides/_rels/slide63.xml.rels><?xml version="1.0" encoding="UTF-8" standalone="yes"?>
<Relationships xmlns="http://schemas.openxmlformats.org/package/2006/relationships"><Relationship Id="rId8" Type="http://schemas.openxmlformats.org/officeDocument/2006/relationships/hyperlink" Target="https://en.wikipedia.org/wiki/Physical_layer" TargetMode="External"/><Relationship Id="rId13" Type="http://schemas.openxmlformats.org/officeDocument/2006/relationships/hyperlink" Target="https://en.wikipedia.org/wiki/BNC_connector" TargetMode="External"/><Relationship Id="rId3" Type="http://schemas.openxmlformats.org/officeDocument/2006/relationships/hyperlink" Target="https://en.wikipedia.org/wiki/Ethernet" TargetMode="External"/><Relationship Id="rId7" Type="http://schemas.openxmlformats.org/officeDocument/2006/relationships/hyperlink" Target="https://en.wikipedia.org/wiki/Computer_port_(hardware)" TargetMode="External"/><Relationship Id="rId12" Type="http://schemas.openxmlformats.org/officeDocument/2006/relationships/hyperlink" Target="https://en.wikipedia.org/wiki/8P8C" TargetMode="External"/><Relationship Id="rId2" Type="http://schemas.openxmlformats.org/officeDocument/2006/relationships/hyperlink" Target="https://en.wikipedia.org/wiki/Network_hardware" TargetMode="External"/><Relationship Id="rId16" Type="http://schemas.openxmlformats.org/officeDocument/2006/relationships/hyperlink" Target="https://en.wikipedia.org/wiki/10BASE5" TargetMode="External"/><Relationship Id="rId1" Type="http://schemas.openxmlformats.org/officeDocument/2006/relationships/slideLayout" Target="../slideLayouts/slideLayout2.xml"/><Relationship Id="rId6" Type="http://schemas.openxmlformats.org/officeDocument/2006/relationships/hyperlink" Target="https://en.wikipedia.org/wiki/Signalling_(telecommunication)" TargetMode="External"/><Relationship Id="rId11" Type="http://schemas.openxmlformats.org/officeDocument/2006/relationships/hyperlink" Target="https://en.wikipedia.org/wiki/Collision_(telecommunications)" TargetMode="External"/><Relationship Id="rId5" Type="http://schemas.openxmlformats.org/officeDocument/2006/relationships/hyperlink" Target="https://en.wikipedia.org/wiki/Input/output" TargetMode="External"/><Relationship Id="rId15" Type="http://schemas.openxmlformats.org/officeDocument/2006/relationships/hyperlink" Target="https://en.wikipedia.org/wiki/10BASE2" TargetMode="External"/><Relationship Id="rId10" Type="http://schemas.openxmlformats.org/officeDocument/2006/relationships/hyperlink" Target="https://en.wikipedia.org/wiki/Jam_signal" TargetMode="External"/><Relationship Id="rId4" Type="http://schemas.openxmlformats.org/officeDocument/2006/relationships/hyperlink" Target="https://en.wikipedia.org/wiki/Network_segment" TargetMode="External"/><Relationship Id="rId9" Type="http://schemas.openxmlformats.org/officeDocument/2006/relationships/hyperlink" Target="https://en.wikipedia.org/wiki/OSI_model" TargetMode="External"/><Relationship Id="rId14" Type="http://schemas.openxmlformats.org/officeDocument/2006/relationships/hyperlink" Target="https://en.wikipedia.org/wiki/Attachment_Unit_Interface"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hyperlink" Target="https://en.wikipedia.org/wiki/Packet_forwarding" TargetMode="External"/><Relationship Id="rId3" Type="http://schemas.openxmlformats.org/officeDocument/2006/relationships/hyperlink" Target="https://en.wikipedia.org/wiki/Media_access_control_address" TargetMode="External"/><Relationship Id="rId7" Type="http://schemas.openxmlformats.org/officeDocument/2006/relationships/hyperlink" Target="https://en.wikipedia.org/wiki/Network_bridge" TargetMode="External"/><Relationship Id="rId2" Type="http://schemas.openxmlformats.org/officeDocument/2006/relationships/hyperlink" Target="https://en.wikipedia.org/wiki/Data_Link_Layer" TargetMode="External"/><Relationship Id="rId1" Type="http://schemas.openxmlformats.org/officeDocument/2006/relationships/slideLayout" Target="../slideLayouts/slideLayout2.xml"/><Relationship Id="rId6" Type="http://schemas.openxmlformats.org/officeDocument/2006/relationships/hyperlink" Target="https://en.wikipedia.org/wiki/CAM_Table" TargetMode="External"/><Relationship Id="rId5" Type="http://schemas.openxmlformats.org/officeDocument/2006/relationships/hyperlink" Target="https://en.wikipedia.org/wiki/Application-specific_integrated_circuit" TargetMode="External"/><Relationship Id="rId4" Type="http://schemas.openxmlformats.org/officeDocument/2006/relationships/hyperlink" Target="https://en.wikipedia.org/wiki/Network_card" TargetMode="External"/></Relationships>
</file>

<file path=ppt/slides/_rels/slide66.xml.rels><?xml version="1.0" encoding="UTF-8" standalone="yes"?>
<Relationships xmlns="http://schemas.openxmlformats.org/package/2006/relationships"><Relationship Id="rId2" Type="http://schemas.openxmlformats.org/officeDocument/2006/relationships/hyperlink" Target="https://en.wikipedia.org/wiki/Broadcast_domain"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en.wikipedia.org/wiki/Networking_hardware" TargetMode="External"/><Relationship Id="rId2" Type="http://schemas.openxmlformats.org/officeDocument/2006/relationships/hyperlink" Target="https://en.wikipedia.org/wiki/Computer_networking_device" TargetMode="External"/><Relationship Id="rId1" Type="http://schemas.openxmlformats.org/officeDocument/2006/relationships/slideLayout" Target="../slideLayouts/slideLayout2.xml"/><Relationship Id="rId6" Type="http://schemas.openxmlformats.org/officeDocument/2006/relationships/hyperlink" Target="https://en.wikipedia.org/wiki/WLAN" TargetMode="External"/><Relationship Id="rId5" Type="http://schemas.openxmlformats.org/officeDocument/2006/relationships/hyperlink" Target="https://en.wikipedia.org/wiki/Hotspot_(Wi-Fi)" TargetMode="External"/><Relationship Id="rId4" Type="http://schemas.openxmlformats.org/officeDocument/2006/relationships/hyperlink" Target="https://en.wikipedia.org/wiki/Wi-Fi"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en.wikipedia.org/wiki/Ethernet" TargetMode="External"/><Relationship Id="rId2" Type="http://schemas.openxmlformats.org/officeDocument/2006/relationships/hyperlink" Target="https://en.wikipedia.org/wiki/Local_area_network" TargetMode="External"/><Relationship Id="rId1" Type="http://schemas.openxmlformats.org/officeDocument/2006/relationships/slideLayout" Target="../slideLayouts/slideLayout2.xml"/><Relationship Id="rId4" Type="http://schemas.openxmlformats.org/officeDocument/2006/relationships/hyperlink" Target="https://en.wikipedia.org/wiki/Wireless_LAN"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B2AD6-FF9B-4AE7-8E10-D301A06E3D0D}"/>
              </a:ext>
            </a:extLst>
          </p:cNvPr>
          <p:cNvSpPr>
            <a:spLocks noGrp="1"/>
          </p:cNvSpPr>
          <p:nvPr>
            <p:ph type="ctrTitle"/>
          </p:nvPr>
        </p:nvSpPr>
        <p:spPr/>
        <p:txBody>
          <a:bodyPr/>
          <a:lstStyle/>
          <a:p>
            <a:r>
              <a:rPr lang="en-IN" dirty="0"/>
              <a:t>UNIT-IV</a:t>
            </a:r>
          </a:p>
        </p:txBody>
      </p:sp>
      <p:sp>
        <p:nvSpPr>
          <p:cNvPr id="3" name="Subtitle 2">
            <a:extLst>
              <a:ext uri="{FF2B5EF4-FFF2-40B4-BE49-F238E27FC236}">
                <a16:creationId xmlns:a16="http://schemas.microsoft.com/office/drawing/2014/main" id="{3E5C6994-D8A6-4E7C-AE2A-D1C3C2725849}"/>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3557036158"/>
      </p:ext>
    </p:extLst>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1449A-9147-4730-9D30-08D4FCBC9C0E}"/>
              </a:ext>
            </a:extLst>
          </p:cNvPr>
          <p:cNvSpPr>
            <a:spLocks noGrp="1"/>
          </p:cNvSpPr>
          <p:nvPr>
            <p:ph type="title"/>
          </p:nvPr>
        </p:nvSpPr>
        <p:spPr/>
        <p:txBody>
          <a:bodyPr/>
          <a:lstStyle/>
          <a:p>
            <a:pPr algn="ctr"/>
            <a:r>
              <a:rPr lang="en-US" b="1" dirty="0"/>
              <a:t>Transport layer</a:t>
            </a:r>
            <a:endParaRPr lang="en-IN" b="1" dirty="0"/>
          </a:p>
        </p:txBody>
      </p:sp>
      <p:sp>
        <p:nvSpPr>
          <p:cNvPr id="3" name="Content Placeholder 2">
            <a:extLst>
              <a:ext uri="{FF2B5EF4-FFF2-40B4-BE49-F238E27FC236}">
                <a16:creationId xmlns:a16="http://schemas.microsoft.com/office/drawing/2014/main" id="{3F117F96-7488-4F91-9D3A-FF808D96464C}"/>
              </a:ext>
            </a:extLst>
          </p:cNvPr>
          <p:cNvSpPr>
            <a:spLocks noGrp="1"/>
          </p:cNvSpPr>
          <p:nvPr>
            <p:ph idx="1"/>
          </p:nvPr>
        </p:nvSpPr>
        <p:spPr/>
        <p:txBody>
          <a:bodyPr/>
          <a:lstStyle/>
          <a:p>
            <a:r>
              <a:rPr lang="en-US" altLang="en-US" b="1" dirty="0"/>
              <a:t>The transport layer is responsible for the delivery of a message from one process to another.</a:t>
            </a:r>
          </a:p>
          <a:p>
            <a:pPr lvl="1"/>
            <a:r>
              <a:rPr lang="en-US" altLang="en-US" b="1" dirty="0"/>
              <a:t>Service-point addressing</a:t>
            </a:r>
          </a:p>
          <a:p>
            <a:pPr lvl="1"/>
            <a:r>
              <a:rPr lang="en-US" altLang="en-US" b="1" dirty="0"/>
              <a:t>Segmentation and reassembly</a:t>
            </a:r>
          </a:p>
          <a:p>
            <a:pPr lvl="1"/>
            <a:r>
              <a:rPr lang="en-US" altLang="en-US" b="1" dirty="0"/>
              <a:t>Connection control</a:t>
            </a:r>
          </a:p>
          <a:p>
            <a:pPr lvl="1"/>
            <a:r>
              <a:rPr lang="en-US" altLang="en-US" b="1" dirty="0"/>
              <a:t>Flow control</a:t>
            </a:r>
          </a:p>
          <a:p>
            <a:pPr lvl="1"/>
            <a:r>
              <a:rPr lang="en-US" altLang="en-US" b="1" dirty="0"/>
              <a:t>Error control</a:t>
            </a:r>
          </a:p>
          <a:p>
            <a:endParaRPr lang="en-IN" dirty="0"/>
          </a:p>
        </p:txBody>
      </p:sp>
    </p:spTree>
    <p:extLst>
      <p:ext uri="{BB962C8B-B14F-4D97-AF65-F5344CB8AC3E}">
        <p14:creationId xmlns:p14="http://schemas.microsoft.com/office/powerpoint/2010/main" val="3412364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D9E53-98A8-42E0-89F3-4BC33BFCB185}"/>
              </a:ext>
            </a:extLst>
          </p:cNvPr>
          <p:cNvSpPr>
            <a:spLocks noGrp="1"/>
          </p:cNvSpPr>
          <p:nvPr>
            <p:ph type="title"/>
          </p:nvPr>
        </p:nvSpPr>
        <p:spPr/>
        <p:txBody>
          <a:bodyPr/>
          <a:lstStyle/>
          <a:p>
            <a:r>
              <a:rPr lang="en-US" dirty="0"/>
              <a:t>Segmentation and Reassembly</a:t>
            </a:r>
            <a:endParaRPr lang="en-IN" dirty="0"/>
          </a:p>
        </p:txBody>
      </p:sp>
      <p:pic>
        <p:nvPicPr>
          <p:cNvPr id="4" name="Picture 6">
            <a:extLst>
              <a:ext uri="{FF2B5EF4-FFF2-40B4-BE49-F238E27FC236}">
                <a16:creationId xmlns:a16="http://schemas.microsoft.com/office/drawing/2014/main" id="{97D27C99-5031-4B2C-8644-29ACA1EF082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3000" y="2358918"/>
            <a:ext cx="9872663" cy="3435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6461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9639B-15B4-4FB1-BD38-786B2E9B3874}"/>
              </a:ext>
            </a:extLst>
          </p:cNvPr>
          <p:cNvSpPr>
            <a:spLocks noGrp="1"/>
          </p:cNvSpPr>
          <p:nvPr>
            <p:ph type="title"/>
          </p:nvPr>
        </p:nvSpPr>
        <p:spPr/>
        <p:txBody>
          <a:bodyPr/>
          <a:lstStyle/>
          <a:p>
            <a:pPr algn="ctr"/>
            <a:r>
              <a:rPr lang="en-US" dirty="0"/>
              <a:t>Reliable process-to-process delivery of a message</a:t>
            </a:r>
            <a:endParaRPr lang="en-IN" dirty="0"/>
          </a:p>
        </p:txBody>
      </p:sp>
      <p:pic>
        <p:nvPicPr>
          <p:cNvPr id="4" name="Picture 6">
            <a:extLst>
              <a:ext uri="{FF2B5EF4-FFF2-40B4-BE49-F238E27FC236}">
                <a16:creationId xmlns:a16="http://schemas.microsoft.com/office/drawing/2014/main" id="{ADAF9ACE-542E-4E73-A98A-5A33DFBB6F7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71867" y="2057400"/>
            <a:ext cx="9814929"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9433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90FCC-E9FA-4367-A5E7-2CF29412E7D9}"/>
              </a:ext>
            </a:extLst>
          </p:cNvPr>
          <p:cNvSpPr>
            <a:spLocks noGrp="1"/>
          </p:cNvSpPr>
          <p:nvPr>
            <p:ph type="title"/>
          </p:nvPr>
        </p:nvSpPr>
        <p:spPr/>
        <p:txBody>
          <a:bodyPr/>
          <a:lstStyle/>
          <a:p>
            <a:pPr algn="ctr"/>
            <a:r>
              <a:rPr lang="en-US" dirty="0"/>
              <a:t>Session layer</a:t>
            </a:r>
            <a:endParaRPr lang="en-IN" dirty="0"/>
          </a:p>
        </p:txBody>
      </p:sp>
      <p:sp>
        <p:nvSpPr>
          <p:cNvPr id="3" name="Content Placeholder 2">
            <a:extLst>
              <a:ext uri="{FF2B5EF4-FFF2-40B4-BE49-F238E27FC236}">
                <a16:creationId xmlns:a16="http://schemas.microsoft.com/office/drawing/2014/main" id="{DF8A3C06-69C3-45FD-B92B-3B0C8E7BE3B3}"/>
              </a:ext>
            </a:extLst>
          </p:cNvPr>
          <p:cNvSpPr>
            <a:spLocks noGrp="1"/>
          </p:cNvSpPr>
          <p:nvPr>
            <p:ph idx="1"/>
          </p:nvPr>
        </p:nvSpPr>
        <p:spPr/>
        <p:txBody>
          <a:bodyPr/>
          <a:lstStyle/>
          <a:p>
            <a:r>
              <a:rPr lang="en-US" altLang="en-US" dirty="0"/>
              <a:t>The session layer is responsible for dialog control and synchronization.</a:t>
            </a:r>
          </a:p>
          <a:p>
            <a:endParaRPr lang="en-IN" dirty="0"/>
          </a:p>
        </p:txBody>
      </p:sp>
      <p:pic>
        <p:nvPicPr>
          <p:cNvPr id="4" name="Picture 6">
            <a:extLst>
              <a:ext uri="{FF2B5EF4-FFF2-40B4-BE49-F238E27FC236}">
                <a16:creationId xmlns:a16="http://schemas.microsoft.com/office/drawing/2014/main" id="{F0C597D3-A1E8-4527-A7B2-85F727609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6723" y="2546863"/>
            <a:ext cx="8556625" cy="397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795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3EF62-A7D3-4BF7-BE0F-2D7D847A9FC0}"/>
              </a:ext>
            </a:extLst>
          </p:cNvPr>
          <p:cNvSpPr>
            <a:spLocks noGrp="1"/>
          </p:cNvSpPr>
          <p:nvPr>
            <p:ph type="title"/>
          </p:nvPr>
        </p:nvSpPr>
        <p:spPr/>
        <p:txBody>
          <a:bodyPr/>
          <a:lstStyle/>
          <a:p>
            <a:r>
              <a:rPr lang="en-US" dirty="0"/>
              <a:t>Presentation layer</a:t>
            </a:r>
            <a:endParaRPr lang="en-IN" dirty="0"/>
          </a:p>
        </p:txBody>
      </p:sp>
      <p:sp>
        <p:nvSpPr>
          <p:cNvPr id="3" name="Content Placeholder 2">
            <a:extLst>
              <a:ext uri="{FF2B5EF4-FFF2-40B4-BE49-F238E27FC236}">
                <a16:creationId xmlns:a16="http://schemas.microsoft.com/office/drawing/2014/main" id="{7DBF08E6-0022-46CF-9E8F-EC85E9D36176}"/>
              </a:ext>
            </a:extLst>
          </p:cNvPr>
          <p:cNvSpPr>
            <a:spLocks noGrp="1"/>
          </p:cNvSpPr>
          <p:nvPr>
            <p:ph idx="1"/>
          </p:nvPr>
        </p:nvSpPr>
        <p:spPr/>
        <p:txBody>
          <a:bodyPr/>
          <a:lstStyle/>
          <a:p>
            <a:r>
              <a:rPr lang="en-US" altLang="en-US" dirty="0"/>
              <a:t>The presentation layer is responsible for translation, compression, and encryption.</a:t>
            </a:r>
          </a:p>
          <a:p>
            <a:endParaRPr lang="en-IN" dirty="0"/>
          </a:p>
        </p:txBody>
      </p:sp>
      <p:pic>
        <p:nvPicPr>
          <p:cNvPr id="4" name="Picture 6">
            <a:extLst>
              <a:ext uri="{FF2B5EF4-FFF2-40B4-BE49-F238E27FC236}">
                <a16:creationId xmlns:a16="http://schemas.microsoft.com/office/drawing/2014/main" id="{BD1254A3-66C9-44AF-AD80-41AFE36D76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2954" y="2767818"/>
            <a:ext cx="8418513"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0731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8D2F8-9C84-46FA-91DD-1FF2B2708DF4}"/>
              </a:ext>
            </a:extLst>
          </p:cNvPr>
          <p:cNvSpPr>
            <a:spLocks noGrp="1"/>
          </p:cNvSpPr>
          <p:nvPr>
            <p:ph type="title"/>
          </p:nvPr>
        </p:nvSpPr>
        <p:spPr/>
        <p:txBody>
          <a:bodyPr/>
          <a:lstStyle/>
          <a:p>
            <a:r>
              <a:rPr lang="en-US" dirty="0"/>
              <a:t>Application layer</a:t>
            </a:r>
            <a:endParaRPr lang="en-IN" dirty="0"/>
          </a:p>
        </p:txBody>
      </p:sp>
      <p:sp>
        <p:nvSpPr>
          <p:cNvPr id="3" name="Content Placeholder 2">
            <a:extLst>
              <a:ext uri="{FF2B5EF4-FFF2-40B4-BE49-F238E27FC236}">
                <a16:creationId xmlns:a16="http://schemas.microsoft.com/office/drawing/2014/main" id="{5D7B9684-B9E3-4B29-8453-EF28F0A328D2}"/>
              </a:ext>
            </a:extLst>
          </p:cNvPr>
          <p:cNvSpPr>
            <a:spLocks noGrp="1"/>
          </p:cNvSpPr>
          <p:nvPr>
            <p:ph idx="1"/>
          </p:nvPr>
        </p:nvSpPr>
        <p:spPr/>
        <p:txBody>
          <a:bodyPr/>
          <a:lstStyle/>
          <a:p>
            <a:r>
              <a:rPr lang="en-US" altLang="en-US" dirty="0"/>
              <a:t>The application layer is responsible for providing services to the user.</a:t>
            </a:r>
          </a:p>
          <a:p>
            <a:endParaRPr lang="en-IN" dirty="0"/>
          </a:p>
        </p:txBody>
      </p:sp>
      <p:pic>
        <p:nvPicPr>
          <p:cNvPr id="4" name="Picture 6">
            <a:extLst>
              <a:ext uri="{FF2B5EF4-FFF2-40B4-BE49-F238E27FC236}">
                <a16:creationId xmlns:a16="http://schemas.microsoft.com/office/drawing/2014/main" id="{DE02603A-3E39-4E31-A3DC-64078A5259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0821" y="2329645"/>
            <a:ext cx="8455025" cy="427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63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25796-9B7A-4D24-B452-B22EED9DD5D2}"/>
              </a:ext>
            </a:extLst>
          </p:cNvPr>
          <p:cNvSpPr>
            <a:spLocks noGrp="1"/>
          </p:cNvSpPr>
          <p:nvPr>
            <p:ph type="title"/>
          </p:nvPr>
        </p:nvSpPr>
        <p:spPr/>
        <p:txBody>
          <a:bodyPr/>
          <a:lstStyle/>
          <a:p>
            <a:r>
              <a:rPr lang="en-US" dirty="0"/>
              <a:t>Summary of layers</a:t>
            </a:r>
            <a:endParaRPr lang="en-IN" dirty="0"/>
          </a:p>
        </p:txBody>
      </p:sp>
      <p:pic>
        <p:nvPicPr>
          <p:cNvPr id="4" name="Picture 6">
            <a:extLst>
              <a:ext uri="{FF2B5EF4-FFF2-40B4-BE49-F238E27FC236}">
                <a16:creationId xmlns:a16="http://schemas.microsoft.com/office/drawing/2014/main" id="{3628AB42-7C1B-41DB-9B85-E2EFB60109C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87004" y="2057400"/>
            <a:ext cx="8784654"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0332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58030-7961-4CF9-9D64-9E614CB461A5}"/>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CD13670C-1444-4707-B347-298873D74362}"/>
              </a:ext>
            </a:extLst>
          </p:cNvPr>
          <p:cNvPicPr>
            <a:picLocks noGrp="1" noChangeAspect="1"/>
          </p:cNvPicPr>
          <p:nvPr>
            <p:ph idx="1"/>
          </p:nvPr>
        </p:nvPicPr>
        <p:blipFill>
          <a:blip r:embed="rId2"/>
          <a:stretch>
            <a:fillRect/>
          </a:stretch>
        </p:blipFill>
        <p:spPr>
          <a:xfrm>
            <a:off x="1758463" y="249701"/>
            <a:ext cx="8932984" cy="6358597"/>
          </a:xfrm>
          <a:prstGeom prst="rect">
            <a:avLst/>
          </a:prstGeom>
        </p:spPr>
      </p:pic>
    </p:spTree>
    <p:extLst>
      <p:ext uri="{BB962C8B-B14F-4D97-AF65-F5344CB8AC3E}">
        <p14:creationId xmlns:p14="http://schemas.microsoft.com/office/powerpoint/2010/main" val="1923304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891BB-8860-46C0-88AD-E086701FA86C}"/>
              </a:ext>
            </a:extLst>
          </p:cNvPr>
          <p:cNvSpPr>
            <a:spLocks noGrp="1"/>
          </p:cNvSpPr>
          <p:nvPr>
            <p:ph type="title"/>
          </p:nvPr>
        </p:nvSpPr>
        <p:spPr/>
        <p:txBody>
          <a:bodyPr/>
          <a:lstStyle/>
          <a:p>
            <a:r>
              <a:rPr lang="en-US" dirty="0"/>
              <a:t>TCP/IP PROTOCOL SUITE</a:t>
            </a:r>
            <a:endParaRPr lang="en-IN" dirty="0"/>
          </a:p>
        </p:txBody>
      </p:sp>
      <p:sp>
        <p:nvSpPr>
          <p:cNvPr id="3" name="Content Placeholder 2">
            <a:extLst>
              <a:ext uri="{FF2B5EF4-FFF2-40B4-BE49-F238E27FC236}">
                <a16:creationId xmlns:a16="http://schemas.microsoft.com/office/drawing/2014/main" id="{FFB13263-15BF-4F58-B8A1-FB17497446CD}"/>
              </a:ext>
            </a:extLst>
          </p:cNvPr>
          <p:cNvSpPr>
            <a:spLocks noGrp="1"/>
          </p:cNvSpPr>
          <p:nvPr>
            <p:ph idx="1"/>
          </p:nvPr>
        </p:nvSpPr>
        <p:spPr/>
        <p:txBody>
          <a:bodyPr/>
          <a:lstStyle/>
          <a:p>
            <a:r>
              <a:rPr lang="en-US" altLang="en-US" dirty="0"/>
              <a:t>The layers in the TCP/IP protocol suite do not exactly match those in the OSI model. </a:t>
            </a:r>
          </a:p>
          <a:p>
            <a:r>
              <a:rPr lang="en-US" altLang="en-US" dirty="0"/>
              <a:t>The original TCP/IP protocol suite was defined as having four layers: host-to-network, internet, transport, and application. </a:t>
            </a:r>
          </a:p>
          <a:p>
            <a:r>
              <a:rPr lang="en-US" altLang="en-US" dirty="0"/>
              <a:t>However, when TCP/IP is compared to OSI, we can say that the TCP/IP protocol suite is made of five layers: physical, data link, network, transport, and application.</a:t>
            </a:r>
          </a:p>
          <a:p>
            <a:endParaRPr lang="en-IN" dirty="0"/>
          </a:p>
        </p:txBody>
      </p:sp>
    </p:spTree>
    <p:extLst>
      <p:ext uri="{BB962C8B-B14F-4D97-AF65-F5344CB8AC3E}">
        <p14:creationId xmlns:p14="http://schemas.microsoft.com/office/powerpoint/2010/main" val="41429111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AF2C9-AAE2-440B-8052-DB4B15181014}"/>
              </a:ext>
            </a:extLst>
          </p:cNvPr>
          <p:cNvSpPr>
            <a:spLocks noGrp="1"/>
          </p:cNvSpPr>
          <p:nvPr>
            <p:ph type="title"/>
          </p:nvPr>
        </p:nvSpPr>
        <p:spPr>
          <a:xfrm>
            <a:off x="1143000" y="337625"/>
            <a:ext cx="9875520" cy="1628335"/>
          </a:xfrm>
        </p:spPr>
        <p:txBody>
          <a:bodyPr/>
          <a:lstStyle/>
          <a:p>
            <a:r>
              <a:rPr lang="en-US" dirty="0"/>
              <a:t>TCP/IP and OSI model</a:t>
            </a:r>
            <a:endParaRPr lang="en-IN" dirty="0"/>
          </a:p>
        </p:txBody>
      </p:sp>
      <p:pic>
        <p:nvPicPr>
          <p:cNvPr id="4" name="Picture 7">
            <a:extLst>
              <a:ext uri="{FF2B5EF4-FFF2-40B4-BE49-F238E27FC236}">
                <a16:creationId xmlns:a16="http://schemas.microsoft.com/office/drawing/2014/main" id="{6F56DD6B-1AB1-4C4F-989F-4A95F4F2112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42534" y="1519311"/>
            <a:ext cx="10297551" cy="5001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9117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EDB50-AC09-4D13-9173-3E21EA9FDBFC}"/>
              </a:ext>
            </a:extLst>
          </p:cNvPr>
          <p:cNvSpPr>
            <a:spLocks noGrp="1"/>
          </p:cNvSpPr>
          <p:nvPr>
            <p:ph type="title"/>
          </p:nvPr>
        </p:nvSpPr>
        <p:spPr/>
        <p:txBody>
          <a:bodyPr/>
          <a:lstStyle/>
          <a:p>
            <a:pPr algn="ctr"/>
            <a:r>
              <a:rPr lang="en-IN" b="1" dirty="0"/>
              <a:t>Reference model- OSI</a:t>
            </a:r>
          </a:p>
        </p:txBody>
      </p:sp>
      <p:pic>
        <p:nvPicPr>
          <p:cNvPr id="4" name="Content Placeholder 3">
            <a:extLst>
              <a:ext uri="{FF2B5EF4-FFF2-40B4-BE49-F238E27FC236}">
                <a16:creationId xmlns:a16="http://schemas.microsoft.com/office/drawing/2014/main" id="{A957BC07-06E7-4495-95EB-B203B8FE0806}"/>
              </a:ext>
            </a:extLst>
          </p:cNvPr>
          <p:cNvPicPr>
            <a:picLocks noGrp="1" noChangeAspect="1"/>
          </p:cNvPicPr>
          <p:nvPr>
            <p:ph idx="1"/>
          </p:nvPr>
        </p:nvPicPr>
        <p:blipFill>
          <a:blip r:embed="rId2"/>
          <a:stretch>
            <a:fillRect/>
          </a:stretch>
        </p:blipFill>
        <p:spPr>
          <a:xfrm>
            <a:off x="4113616" y="2057399"/>
            <a:ext cx="3931430" cy="4554415"/>
          </a:xfrm>
          <a:prstGeom prst="rect">
            <a:avLst/>
          </a:prstGeom>
        </p:spPr>
      </p:pic>
    </p:spTree>
    <p:extLst>
      <p:ext uri="{BB962C8B-B14F-4D97-AF65-F5344CB8AC3E}">
        <p14:creationId xmlns:p14="http://schemas.microsoft.com/office/powerpoint/2010/main" val="3613507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74370-BFB9-41C1-A45F-1DA7DEF1E6D4}"/>
              </a:ext>
            </a:extLst>
          </p:cNvPr>
          <p:cNvSpPr>
            <a:spLocks noGrp="1"/>
          </p:cNvSpPr>
          <p:nvPr>
            <p:ph type="title"/>
          </p:nvPr>
        </p:nvSpPr>
        <p:spPr/>
        <p:txBody>
          <a:bodyPr/>
          <a:lstStyle/>
          <a:p>
            <a:r>
              <a:rPr lang="en-US" dirty="0"/>
              <a:t>ADDRESSING</a:t>
            </a:r>
            <a:endParaRPr lang="en-IN" dirty="0"/>
          </a:p>
        </p:txBody>
      </p:sp>
      <p:sp>
        <p:nvSpPr>
          <p:cNvPr id="3" name="Content Placeholder 2">
            <a:extLst>
              <a:ext uri="{FF2B5EF4-FFF2-40B4-BE49-F238E27FC236}">
                <a16:creationId xmlns:a16="http://schemas.microsoft.com/office/drawing/2014/main" id="{43447B57-CC5D-4699-8973-1BF6FD31A617}"/>
              </a:ext>
            </a:extLst>
          </p:cNvPr>
          <p:cNvSpPr>
            <a:spLocks noGrp="1"/>
          </p:cNvSpPr>
          <p:nvPr>
            <p:ph idx="1"/>
          </p:nvPr>
        </p:nvSpPr>
        <p:spPr>
          <a:xfrm>
            <a:off x="1143000" y="1744394"/>
            <a:ext cx="9872871" cy="4351606"/>
          </a:xfrm>
        </p:spPr>
        <p:txBody>
          <a:bodyPr/>
          <a:lstStyle/>
          <a:p>
            <a:r>
              <a:rPr lang="en-US" altLang="en-US" b="1" dirty="0">
                <a:solidFill>
                  <a:schemeClr val="tx1">
                    <a:lumMod val="75000"/>
                    <a:lumOff val="25000"/>
                  </a:schemeClr>
                </a:solidFill>
              </a:rPr>
              <a:t>Four levels of addresses are used in an internet employing the TCP/IP protocols: </a:t>
            </a:r>
          </a:p>
          <a:p>
            <a:pPr lvl="1"/>
            <a:r>
              <a:rPr lang="en-US" altLang="en-US" b="1" dirty="0">
                <a:solidFill>
                  <a:schemeClr val="tx1">
                    <a:lumMod val="75000"/>
                    <a:lumOff val="25000"/>
                  </a:schemeClr>
                </a:solidFill>
              </a:rPr>
              <a:t>Physical address</a:t>
            </a:r>
          </a:p>
          <a:p>
            <a:pPr lvl="2"/>
            <a:r>
              <a:rPr lang="en-US" altLang="en-US" b="1" dirty="0">
                <a:solidFill>
                  <a:schemeClr val="tx1">
                    <a:lumMod val="75000"/>
                    <a:lumOff val="25000"/>
                  </a:schemeClr>
                </a:solidFill>
              </a:rPr>
              <a:t>Ex. </a:t>
            </a:r>
            <a:r>
              <a:rPr lang="en-US" altLang="en-US" b="1" dirty="0" err="1">
                <a:solidFill>
                  <a:schemeClr val="tx1">
                    <a:lumMod val="75000"/>
                    <a:lumOff val="25000"/>
                  </a:schemeClr>
                </a:solidFill>
              </a:rPr>
              <a:t>Ehternet</a:t>
            </a:r>
            <a:r>
              <a:rPr lang="en-US" altLang="en-US" b="1" dirty="0">
                <a:solidFill>
                  <a:schemeClr val="tx1">
                    <a:lumMod val="75000"/>
                    <a:lumOff val="25000"/>
                  </a:schemeClr>
                </a:solidFill>
              </a:rPr>
              <a:t> address, machine address</a:t>
            </a:r>
          </a:p>
          <a:p>
            <a:pPr lvl="1"/>
            <a:r>
              <a:rPr lang="en-US" altLang="en-US" b="1" dirty="0">
                <a:solidFill>
                  <a:schemeClr val="tx1">
                    <a:lumMod val="75000"/>
                    <a:lumOff val="25000"/>
                  </a:schemeClr>
                </a:solidFill>
              </a:rPr>
              <a:t>Logical address</a:t>
            </a:r>
          </a:p>
          <a:p>
            <a:pPr lvl="2"/>
            <a:r>
              <a:rPr lang="en-US" altLang="en-US" b="1" dirty="0">
                <a:solidFill>
                  <a:schemeClr val="tx1">
                    <a:lumMod val="75000"/>
                    <a:lumOff val="25000"/>
                  </a:schemeClr>
                </a:solidFill>
              </a:rPr>
              <a:t>IP address</a:t>
            </a:r>
          </a:p>
          <a:p>
            <a:pPr lvl="1"/>
            <a:r>
              <a:rPr lang="en-US" altLang="en-US" b="1" dirty="0">
                <a:solidFill>
                  <a:schemeClr val="tx1">
                    <a:lumMod val="75000"/>
                    <a:lumOff val="25000"/>
                  </a:schemeClr>
                </a:solidFill>
              </a:rPr>
              <a:t>Port number</a:t>
            </a:r>
          </a:p>
          <a:p>
            <a:pPr lvl="1"/>
            <a:r>
              <a:rPr lang="en-US" altLang="en-US" b="1" dirty="0">
                <a:solidFill>
                  <a:schemeClr val="tx1">
                    <a:lumMod val="75000"/>
                    <a:lumOff val="25000"/>
                  </a:schemeClr>
                </a:solidFill>
              </a:rPr>
              <a:t>Specific</a:t>
            </a:r>
          </a:p>
          <a:p>
            <a:pPr lvl="2"/>
            <a:r>
              <a:rPr lang="en-US" altLang="en-US" b="1" dirty="0">
                <a:solidFill>
                  <a:schemeClr val="tx1">
                    <a:lumMod val="75000"/>
                    <a:lumOff val="25000"/>
                  </a:schemeClr>
                </a:solidFill>
              </a:rPr>
              <a:t>URL, Email address, domain name</a:t>
            </a:r>
          </a:p>
          <a:p>
            <a:endParaRPr lang="en-IN" dirty="0"/>
          </a:p>
        </p:txBody>
      </p:sp>
    </p:spTree>
    <p:extLst>
      <p:ext uri="{BB962C8B-B14F-4D97-AF65-F5344CB8AC3E}">
        <p14:creationId xmlns:p14="http://schemas.microsoft.com/office/powerpoint/2010/main" val="754538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CA608-9111-46FA-B543-2B7489AB9252}"/>
              </a:ext>
            </a:extLst>
          </p:cNvPr>
          <p:cNvSpPr>
            <a:spLocks noGrp="1"/>
          </p:cNvSpPr>
          <p:nvPr>
            <p:ph type="title"/>
          </p:nvPr>
        </p:nvSpPr>
        <p:spPr/>
        <p:txBody>
          <a:bodyPr/>
          <a:lstStyle/>
          <a:p>
            <a:r>
              <a:rPr lang="en-US" dirty="0"/>
              <a:t>Network layer in TCP/IP</a:t>
            </a:r>
            <a:endParaRPr lang="en-IN" dirty="0"/>
          </a:p>
        </p:txBody>
      </p:sp>
      <p:sp>
        <p:nvSpPr>
          <p:cNvPr id="3" name="Content Placeholder 2">
            <a:extLst>
              <a:ext uri="{FF2B5EF4-FFF2-40B4-BE49-F238E27FC236}">
                <a16:creationId xmlns:a16="http://schemas.microsoft.com/office/drawing/2014/main" id="{6EF60973-05F4-40AE-98A8-2C3DAC401187}"/>
              </a:ext>
            </a:extLst>
          </p:cNvPr>
          <p:cNvSpPr>
            <a:spLocks noGrp="1"/>
          </p:cNvSpPr>
          <p:nvPr>
            <p:ph idx="1"/>
          </p:nvPr>
        </p:nvSpPr>
        <p:spPr/>
        <p:txBody>
          <a:bodyPr/>
          <a:lstStyle/>
          <a:p>
            <a:r>
              <a:rPr lang="en-US" altLang="en-US" dirty="0">
                <a:solidFill>
                  <a:schemeClr val="tx1">
                    <a:lumMod val="75000"/>
                    <a:lumOff val="25000"/>
                  </a:schemeClr>
                </a:solidFill>
              </a:rPr>
              <a:t>Address resolution</a:t>
            </a:r>
          </a:p>
          <a:p>
            <a:r>
              <a:rPr lang="en-US" altLang="en-US" dirty="0">
                <a:solidFill>
                  <a:schemeClr val="tx1">
                    <a:lumMod val="75000"/>
                    <a:lumOff val="25000"/>
                  </a:schemeClr>
                </a:solidFill>
              </a:rPr>
              <a:t>Reverse address resolution</a:t>
            </a:r>
          </a:p>
          <a:p>
            <a:r>
              <a:rPr lang="en-US" altLang="en-US" dirty="0">
                <a:solidFill>
                  <a:schemeClr val="tx1">
                    <a:lumMod val="75000"/>
                    <a:lumOff val="25000"/>
                  </a:schemeClr>
                </a:solidFill>
              </a:rPr>
              <a:t>Internet control message</a:t>
            </a:r>
          </a:p>
          <a:p>
            <a:r>
              <a:rPr lang="en-US" altLang="en-US" dirty="0">
                <a:solidFill>
                  <a:schemeClr val="tx1">
                    <a:lumMod val="75000"/>
                    <a:lumOff val="25000"/>
                  </a:schemeClr>
                </a:solidFill>
              </a:rPr>
              <a:t>Internet group message</a:t>
            </a:r>
            <a:endParaRPr lang="en-IN" dirty="0">
              <a:solidFill>
                <a:schemeClr val="tx1">
                  <a:lumMod val="75000"/>
                  <a:lumOff val="25000"/>
                </a:schemeClr>
              </a:solidFill>
            </a:endParaRPr>
          </a:p>
        </p:txBody>
      </p:sp>
    </p:spTree>
    <p:extLst>
      <p:ext uri="{BB962C8B-B14F-4D97-AF65-F5344CB8AC3E}">
        <p14:creationId xmlns:p14="http://schemas.microsoft.com/office/powerpoint/2010/main" val="24769207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41004-32A6-49FB-9C20-1B20A8A25738}"/>
              </a:ext>
            </a:extLst>
          </p:cNvPr>
          <p:cNvSpPr>
            <a:spLocks noGrp="1"/>
          </p:cNvSpPr>
          <p:nvPr>
            <p:ph type="title"/>
          </p:nvPr>
        </p:nvSpPr>
        <p:spPr/>
        <p:txBody>
          <a:bodyPr/>
          <a:lstStyle/>
          <a:p>
            <a:r>
              <a:rPr lang="en-US" dirty="0"/>
              <a:t>Transport layer in TCP/IP</a:t>
            </a:r>
            <a:endParaRPr lang="en-IN" dirty="0"/>
          </a:p>
        </p:txBody>
      </p:sp>
      <p:sp>
        <p:nvSpPr>
          <p:cNvPr id="3" name="Content Placeholder 2">
            <a:extLst>
              <a:ext uri="{FF2B5EF4-FFF2-40B4-BE49-F238E27FC236}">
                <a16:creationId xmlns:a16="http://schemas.microsoft.com/office/drawing/2014/main" id="{96FA1A3D-F775-4CE5-9921-3FF92C03D9BC}"/>
              </a:ext>
            </a:extLst>
          </p:cNvPr>
          <p:cNvSpPr>
            <a:spLocks noGrp="1"/>
          </p:cNvSpPr>
          <p:nvPr>
            <p:ph idx="1"/>
          </p:nvPr>
        </p:nvSpPr>
        <p:spPr/>
        <p:txBody>
          <a:bodyPr/>
          <a:lstStyle/>
          <a:p>
            <a:r>
              <a:rPr lang="en-US" altLang="en-US" b="1" dirty="0">
                <a:solidFill>
                  <a:schemeClr val="tx1">
                    <a:lumMod val="95000"/>
                    <a:lumOff val="5000"/>
                  </a:schemeClr>
                </a:solidFill>
              </a:rPr>
              <a:t>User Datagram Protocol (UDP)</a:t>
            </a:r>
          </a:p>
          <a:p>
            <a:pPr lvl="1"/>
            <a:r>
              <a:rPr lang="en-US" altLang="en-US" b="1" dirty="0">
                <a:solidFill>
                  <a:schemeClr val="tx1">
                    <a:lumMod val="95000"/>
                    <a:lumOff val="5000"/>
                  </a:schemeClr>
                </a:solidFill>
              </a:rPr>
              <a:t>Connectionless, unreliable</a:t>
            </a:r>
          </a:p>
          <a:p>
            <a:r>
              <a:rPr lang="en-US" altLang="en-US" b="1" dirty="0">
                <a:solidFill>
                  <a:schemeClr val="tx1">
                    <a:lumMod val="95000"/>
                    <a:lumOff val="5000"/>
                  </a:schemeClr>
                </a:solidFill>
              </a:rPr>
              <a:t>Transmission Control Protocol (TCP)</a:t>
            </a:r>
          </a:p>
          <a:p>
            <a:pPr lvl="1"/>
            <a:r>
              <a:rPr lang="en-US" altLang="en-US" b="1" dirty="0">
                <a:solidFill>
                  <a:schemeClr val="tx1">
                    <a:lumMod val="95000"/>
                    <a:lumOff val="5000"/>
                  </a:schemeClr>
                </a:solidFill>
              </a:rPr>
              <a:t>Connection-oriented, reliable</a:t>
            </a:r>
          </a:p>
          <a:p>
            <a:r>
              <a:rPr lang="en-US" altLang="en-US" b="1" dirty="0">
                <a:solidFill>
                  <a:schemeClr val="tx1">
                    <a:lumMod val="95000"/>
                    <a:lumOff val="5000"/>
                  </a:schemeClr>
                </a:solidFill>
              </a:rPr>
              <a:t>Stream Control Transmission Protocol (SCTP)</a:t>
            </a:r>
          </a:p>
          <a:p>
            <a:pPr lvl="1"/>
            <a:r>
              <a:rPr lang="en-US" altLang="en-US" b="1" dirty="0">
                <a:solidFill>
                  <a:schemeClr val="tx1">
                    <a:lumMod val="95000"/>
                    <a:lumOff val="5000"/>
                  </a:schemeClr>
                </a:solidFill>
              </a:rPr>
              <a:t>For supporting multimedia and VOIP</a:t>
            </a:r>
          </a:p>
          <a:p>
            <a:endParaRPr lang="en-IN" dirty="0"/>
          </a:p>
        </p:txBody>
      </p:sp>
    </p:spTree>
    <p:extLst>
      <p:ext uri="{BB962C8B-B14F-4D97-AF65-F5344CB8AC3E}">
        <p14:creationId xmlns:p14="http://schemas.microsoft.com/office/powerpoint/2010/main" val="1264162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CA01-3B8F-4F00-B4CD-5643405119B0}"/>
              </a:ext>
            </a:extLst>
          </p:cNvPr>
          <p:cNvSpPr>
            <a:spLocks noGrp="1"/>
          </p:cNvSpPr>
          <p:nvPr>
            <p:ph type="title"/>
          </p:nvPr>
        </p:nvSpPr>
        <p:spPr/>
        <p:txBody>
          <a:bodyPr/>
          <a:lstStyle/>
          <a:p>
            <a:pPr algn="ctr"/>
            <a:r>
              <a:rPr lang="en-US" b="1" dirty="0"/>
              <a:t>Relationship of layers and addresses in TCP/IP</a:t>
            </a:r>
            <a:endParaRPr lang="en-IN" b="1" dirty="0"/>
          </a:p>
        </p:txBody>
      </p:sp>
      <p:pic>
        <p:nvPicPr>
          <p:cNvPr id="4" name="Picture 6">
            <a:extLst>
              <a:ext uri="{FF2B5EF4-FFF2-40B4-BE49-F238E27FC236}">
                <a16:creationId xmlns:a16="http://schemas.microsoft.com/office/drawing/2014/main" id="{4DF363A9-9596-4AA2-B91E-BBBDA9F0059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47447" y="2057400"/>
            <a:ext cx="901739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60116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AEF06-B50F-449B-9D0D-D76E7A02B0A4}"/>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5C2628B0-3AD4-4A47-8257-64AA934930D0}"/>
              </a:ext>
            </a:extLst>
          </p:cNvPr>
          <p:cNvPicPr>
            <a:picLocks noGrp="1" noChangeAspect="1"/>
          </p:cNvPicPr>
          <p:nvPr>
            <p:ph idx="1"/>
          </p:nvPr>
        </p:nvPicPr>
        <p:blipFill>
          <a:blip r:embed="rId2"/>
          <a:stretch>
            <a:fillRect/>
          </a:stretch>
        </p:blipFill>
        <p:spPr>
          <a:xfrm>
            <a:off x="196949" y="196948"/>
            <a:ext cx="11268220" cy="6499274"/>
          </a:xfrm>
          <a:prstGeom prst="rect">
            <a:avLst/>
          </a:prstGeom>
        </p:spPr>
      </p:pic>
    </p:spTree>
    <p:extLst>
      <p:ext uri="{BB962C8B-B14F-4D97-AF65-F5344CB8AC3E}">
        <p14:creationId xmlns:p14="http://schemas.microsoft.com/office/powerpoint/2010/main" val="13417636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EA292-8FF6-4A69-AB38-5318F2166B7A}"/>
              </a:ext>
            </a:extLst>
          </p:cNvPr>
          <p:cNvSpPr>
            <a:spLocks noGrp="1"/>
          </p:cNvSpPr>
          <p:nvPr>
            <p:ph type="title"/>
          </p:nvPr>
        </p:nvSpPr>
        <p:spPr/>
        <p:txBody>
          <a:bodyPr/>
          <a:lstStyle/>
          <a:p>
            <a:pPr algn="ctr"/>
            <a:r>
              <a:rPr lang="en-IN" b="1" dirty="0"/>
              <a:t>critiques of OSI and TCP/IP model</a:t>
            </a:r>
          </a:p>
        </p:txBody>
      </p:sp>
      <p:sp>
        <p:nvSpPr>
          <p:cNvPr id="3" name="Content Placeholder 2">
            <a:extLst>
              <a:ext uri="{FF2B5EF4-FFF2-40B4-BE49-F238E27FC236}">
                <a16:creationId xmlns:a16="http://schemas.microsoft.com/office/drawing/2014/main" id="{82D8EA88-0ED3-4116-AAED-B3ED33A9490B}"/>
              </a:ext>
            </a:extLst>
          </p:cNvPr>
          <p:cNvSpPr>
            <a:spLocks noGrp="1"/>
          </p:cNvSpPr>
          <p:nvPr>
            <p:ph idx="1"/>
          </p:nvPr>
        </p:nvSpPr>
        <p:spPr/>
        <p:txBody>
          <a:bodyPr/>
          <a:lstStyle/>
          <a:p>
            <a:r>
              <a:rPr lang="en-IN" dirty="0"/>
              <a:t>Neither the OSI model and its protocols nor the TCP/IP model and its protocols are perfect. The criticism of the OSI model and its protocols can be summarized as:</a:t>
            </a:r>
          </a:p>
          <a:p>
            <a:r>
              <a:rPr lang="en-IN" dirty="0"/>
              <a:t>         1.  Bad timing.</a:t>
            </a:r>
          </a:p>
          <a:p>
            <a:r>
              <a:rPr lang="en-IN" dirty="0"/>
              <a:t>         2.  Bad technology.</a:t>
            </a:r>
          </a:p>
          <a:p>
            <a:r>
              <a:rPr lang="en-IN" dirty="0"/>
              <a:t>         3.  Bad implementations.</a:t>
            </a:r>
          </a:p>
          <a:p>
            <a:r>
              <a:rPr lang="en-IN" dirty="0"/>
              <a:t>         4.  Bad politics.</a:t>
            </a:r>
          </a:p>
          <a:p>
            <a:endParaRPr lang="en-IN" dirty="0"/>
          </a:p>
        </p:txBody>
      </p:sp>
    </p:spTree>
    <p:extLst>
      <p:ext uri="{BB962C8B-B14F-4D97-AF65-F5344CB8AC3E}">
        <p14:creationId xmlns:p14="http://schemas.microsoft.com/office/powerpoint/2010/main" val="27733171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E7613-8BD0-464C-8E6B-FBC489C97C2F}"/>
              </a:ext>
            </a:extLst>
          </p:cNvPr>
          <p:cNvSpPr>
            <a:spLocks noGrp="1"/>
          </p:cNvSpPr>
          <p:nvPr>
            <p:ph type="title"/>
          </p:nvPr>
        </p:nvSpPr>
        <p:spPr/>
        <p:txBody>
          <a:bodyPr/>
          <a:lstStyle/>
          <a:p>
            <a:r>
              <a:rPr lang="en-IN" b="1" dirty="0"/>
              <a:t>Bad timing</a:t>
            </a:r>
            <a:endParaRPr lang="en-IN" dirty="0"/>
          </a:p>
        </p:txBody>
      </p:sp>
      <p:sp>
        <p:nvSpPr>
          <p:cNvPr id="3" name="Content Placeholder 2">
            <a:extLst>
              <a:ext uri="{FF2B5EF4-FFF2-40B4-BE49-F238E27FC236}">
                <a16:creationId xmlns:a16="http://schemas.microsoft.com/office/drawing/2014/main" id="{E9F92E30-E9DE-4E8D-BFE8-E04F6265E991}"/>
              </a:ext>
            </a:extLst>
          </p:cNvPr>
          <p:cNvSpPr>
            <a:spLocks noGrp="1"/>
          </p:cNvSpPr>
          <p:nvPr>
            <p:ph idx="1"/>
          </p:nvPr>
        </p:nvSpPr>
        <p:spPr/>
        <p:txBody>
          <a:bodyPr/>
          <a:lstStyle/>
          <a:p>
            <a:r>
              <a:rPr lang="en-IN" dirty="0"/>
              <a:t>The competing TCP/IP protocols were already in widespread use by research universities by the time the OSI protocols appeared. </a:t>
            </a:r>
          </a:p>
          <a:p>
            <a:r>
              <a:rPr lang="en-IN" dirty="0"/>
              <a:t>While the billion-dollar wave of investment had not yet hit, the academic market was large enough that many vendors had begun cautiously offering TCP/IP products. </a:t>
            </a:r>
          </a:p>
          <a:p>
            <a:r>
              <a:rPr lang="en-IN" dirty="0"/>
              <a:t>When OSI came around, they did not want to support a second protocol stack until they were forced to, so there were no initial offerings. </a:t>
            </a:r>
          </a:p>
          <a:p>
            <a:r>
              <a:rPr lang="en-IN" dirty="0"/>
              <a:t>With every company waiting for every other company to go first, no company went first and OSI never happened.</a:t>
            </a:r>
          </a:p>
        </p:txBody>
      </p:sp>
    </p:spTree>
    <p:extLst>
      <p:ext uri="{BB962C8B-B14F-4D97-AF65-F5344CB8AC3E}">
        <p14:creationId xmlns:p14="http://schemas.microsoft.com/office/powerpoint/2010/main" val="40794776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96BB3-B8D9-45D3-8215-6F5B7B0E006B}"/>
              </a:ext>
            </a:extLst>
          </p:cNvPr>
          <p:cNvSpPr>
            <a:spLocks noGrp="1"/>
          </p:cNvSpPr>
          <p:nvPr>
            <p:ph type="title"/>
          </p:nvPr>
        </p:nvSpPr>
        <p:spPr/>
        <p:txBody>
          <a:bodyPr/>
          <a:lstStyle/>
          <a:p>
            <a:r>
              <a:rPr lang="en-IN" b="1" dirty="0"/>
              <a:t>Bad Technology</a:t>
            </a:r>
            <a:br>
              <a:rPr lang="en-IN" dirty="0"/>
            </a:br>
            <a:endParaRPr lang="en-IN" dirty="0"/>
          </a:p>
        </p:txBody>
      </p:sp>
      <p:sp>
        <p:nvSpPr>
          <p:cNvPr id="3" name="Content Placeholder 2">
            <a:extLst>
              <a:ext uri="{FF2B5EF4-FFF2-40B4-BE49-F238E27FC236}">
                <a16:creationId xmlns:a16="http://schemas.microsoft.com/office/drawing/2014/main" id="{227066E2-5DC6-4727-8146-3D00CADCC321}"/>
              </a:ext>
            </a:extLst>
          </p:cNvPr>
          <p:cNvSpPr>
            <a:spLocks noGrp="1"/>
          </p:cNvSpPr>
          <p:nvPr>
            <p:ph idx="1"/>
          </p:nvPr>
        </p:nvSpPr>
        <p:spPr/>
        <p:txBody>
          <a:bodyPr/>
          <a:lstStyle/>
          <a:p>
            <a:r>
              <a:rPr lang="en-IN" b="1" dirty="0"/>
              <a:t>      </a:t>
            </a:r>
            <a:r>
              <a:rPr lang="en-IN" dirty="0"/>
              <a:t>The second reason that OSI never caught on is that both the model and the protocols are flawed. The choice of seven layers was more political than technical, and two of the layers (session and presentation) are nearly empty, whereas two other ones (data link and network) are overfull.</a:t>
            </a:r>
          </a:p>
          <a:p>
            <a:r>
              <a:rPr lang="en-IN" b="1" dirty="0"/>
              <a:t>      </a:t>
            </a:r>
            <a:r>
              <a:rPr lang="en-IN" dirty="0"/>
              <a:t>The OSI model, along with its associated service definitions and protocols, is extraordinarily complex. They are also difficult to implement and inefficient in operation.</a:t>
            </a:r>
          </a:p>
          <a:p>
            <a:r>
              <a:rPr lang="en-IN" b="1" dirty="0"/>
              <a:t>      </a:t>
            </a:r>
            <a:r>
              <a:rPr lang="en-IN" dirty="0"/>
              <a:t>In addition to being incomprehensible, another problem with OSI is that some functions, such as addressing, flow control, and error control, reappear again and again in each layer.</a:t>
            </a:r>
          </a:p>
          <a:p>
            <a:endParaRPr lang="en-IN" dirty="0"/>
          </a:p>
        </p:txBody>
      </p:sp>
    </p:spTree>
    <p:extLst>
      <p:ext uri="{BB962C8B-B14F-4D97-AF65-F5344CB8AC3E}">
        <p14:creationId xmlns:p14="http://schemas.microsoft.com/office/powerpoint/2010/main" val="38178203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8B377-0E18-40DD-9F28-84D09C50F679}"/>
              </a:ext>
            </a:extLst>
          </p:cNvPr>
          <p:cNvSpPr>
            <a:spLocks noGrp="1"/>
          </p:cNvSpPr>
          <p:nvPr>
            <p:ph type="title"/>
          </p:nvPr>
        </p:nvSpPr>
        <p:spPr/>
        <p:txBody>
          <a:bodyPr/>
          <a:lstStyle/>
          <a:p>
            <a:r>
              <a:rPr lang="en-IN" b="1" dirty="0"/>
              <a:t>Bad Implementations</a:t>
            </a:r>
            <a:br>
              <a:rPr lang="en-IN" dirty="0"/>
            </a:br>
            <a:endParaRPr lang="en-IN" dirty="0"/>
          </a:p>
        </p:txBody>
      </p:sp>
      <p:sp>
        <p:nvSpPr>
          <p:cNvPr id="3" name="Content Placeholder 2">
            <a:extLst>
              <a:ext uri="{FF2B5EF4-FFF2-40B4-BE49-F238E27FC236}">
                <a16:creationId xmlns:a16="http://schemas.microsoft.com/office/drawing/2014/main" id="{8249D4B5-1D19-4E1C-8709-D2044D8DD6A3}"/>
              </a:ext>
            </a:extLst>
          </p:cNvPr>
          <p:cNvSpPr>
            <a:spLocks noGrp="1"/>
          </p:cNvSpPr>
          <p:nvPr>
            <p:ph idx="1"/>
          </p:nvPr>
        </p:nvSpPr>
        <p:spPr/>
        <p:txBody>
          <a:bodyPr/>
          <a:lstStyle/>
          <a:p>
            <a:r>
              <a:rPr lang="en-IN" b="1" dirty="0"/>
              <a:t>      </a:t>
            </a:r>
            <a:r>
              <a:rPr lang="en-IN" dirty="0"/>
              <a:t>Given the enormous complexity of the model and the protocols, it will come as no surprise that the initial implementations were huge, unwieldy, and slow. It did not take long for people to associate "OSI" with "poor quality". Although the products improved in the course of time, the image stuck.</a:t>
            </a:r>
          </a:p>
          <a:p>
            <a:r>
              <a:rPr lang="en-IN" b="1" dirty="0"/>
              <a:t>      </a:t>
            </a:r>
            <a:r>
              <a:rPr lang="en-IN" dirty="0"/>
              <a:t>In contrast, one of the first implementations of TCP/IP was part of Berkeley UNIX and was quite good. People began using it quickly, which led to a large user community, which led to improvements, which led to an even larger community. Here the spiral was upward instead of downward.</a:t>
            </a:r>
          </a:p>
          <a:p>
            <a:endParaRPr lang="en-IN" dirty="0"/>
          </a:p>
        </p:txBody>
      </p:sp>
    </p:spTree>
    <p:extLst>
      <p:ext uri="{BB962C8B-B14F-4D97-AF65-F5344CB8AC3E}">
        <p14:creationId xmlns:p14="http://schemas.microsoft.com/office/powerpoint/2010/main" val="812121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BD771-0CBB-4A78-ABF0-906A024686B9}"/>
              </a:ext>
            </a:extLst>
          </p:cNvPr>
          <p:cNvSpPr>
            <a:spLocks noGrp="1"/>
          </p:cNvSpPr>
          <p:nvPr>
            <p:ph type="title"/>
          </p:nvPr>
        </p:nvSpPr>
        <p:spPr/>
        <p:txBody>
          <a:bodyPr/>
          <a:lstStyle/>
          <a:p>
            <a:r>
              <a:rPr lang="en-IN" b="1" dirty="0"/>
              <a:t>Bad Politics</a:t>
            </a:r>
            <a:br>
              <a:rPr lang="en-IN" dirty="0"/>
            </a:br>
            <a:endParaRPr lang="en-IN" dirty="0"/>
          </a:p>
        </p:txBody>
      </p:sp>
      <p:sp>
        <p:nvSpPr>
          <p:cNvPr id="3" name="Content Placeholder 2">
            <a:extLst>
              <a:ext uri="{FF2B5EF4-FFF2-40B4-BE49-F238E27FC236}">
                <a16:creationId xmlns:a16="http://schemas.microsoft.com/office/drawing/2014/main" id="{49D5671B-B457-488D-87CD-6D0799C01EB5}"/>
              </a:ext>
            </a:extLst>
          </p:cNvPr>
          <p:cNvSpPr>
            <a:spLocks noGrp="1"/>
          </p:cNvSpPr>
          <p:nvPr>
            <p:ph idx="1"/>
          </p:nvPr>
        </p:nvSpPr>
        <p:spPr/>
        <p:txBody>
          <a:bodyPr/>
          <a:lstStyle/>
          <a:p>
            <a:pPr algn="just"/>
            <a:r>
              <a:rPr lang="en-IN" b="1" dirty="0"/>
              <a:t>      </a:t>
            </a:r>
            <a:r>
              <a:rPr lang="en-IN" dirty="0"/>
              <a:t>On account of the initial implementation, many people, especially in academia, thought of TCP/IP as part of UNIX, and UNIX in the 1980s in academia was not unlike parenthood and apple pie.</a:t>
            </a:r>
          </a:p>
          <a:p>
            <a:pPr algn="just"/>
            <a:r>
              <a:rPr lang="en-IN" b="1" dirty="0"/>
              <a:t>      </a:t>
            </a:r>
            <a:r>
              <a:rPr lang="en-IN" dirty="0"/>
              <a:t>OSI, on the other hand, was widely thought to be the creature of the European telecommunication ministries. The very idea of a bunch of government bureaucrats trying to shove a technically inferior standard down the throats of the poor researchers and programmers down in the trenches actually developing computer networks did not aid OSI's cause.</a:t>
            </a:r>
          </a:p>
          <a:p>
            <a:pPr algn="just"/>
            <a:br>
              <a:rPr lang="en-IN" dirty="0"/>
            </a:br>
            <a:endParaRPr lang="en-IN" dirty="0"/>
          </a:p>
        </p:txBody>
      </p:sp>
    </p:spTree>
    <p:extLst>
      <p:ext uri="{BB962C8B-B14F-4D97-AF65-F5344CB8AC3E}">
        <p14:creationId xmlns:p14="http://schemas.microsoft.com/office/powerpoint/2010/main" val="130394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B627C-BAC0-4F0A-B11F-DA6227E59134}"/>
              </a:ext>
            </a:extLst>
          </p:cNvPr>
          <p:cNvSpPr>
            <a:spLocks noGrp="1"/>
          </p:cNvSpPr>
          <p:nvPr>
            <p:ph type="title"/>
          </p:nvPr>
        </p:nvSpPr>
        <p:spPr/>
        <p:txBody>
          <a:bodyPr/>
          <a:lstStyle/>
          <a:p>
            <a:pPr algn="ctr"/>
            <a:r>
              <a:rPr lang="en-US" dirty="0"/>
              <a:t>Interfaces b/w Layers</a:t>
            </a:r>
            <a:endParaRPr lang="en-IN" dirty="0"/>
          </a:p>
        </p:txBody>
      </p:sp>
      <p:pic>
        <p:nvPicPr>
          <p:cNvPr id="4" name="Content Placeholder 3">
            <a:extLst>
              <a:ext uri="{FF2B5EF4-FFF2-40B4-BE49-F238E27FC236}">
                <a16:creationId xmlns:a16="http://schemas.microsoft.com/office/drawing/2014/main" id="{2A4A8AD7-176C-4333-AFEC-C4889973DE9C}"/>
              </a:ext>
            </a:extLst>
          </p:cNvPr>
          <p:cNvPicPr>
            <a:picLocks noGrp="1" noChangeAspect="1"/>
          </p:cNvPicPr>
          <p:nvPr>
            <p:ph idx="1"/>
          </p:nvPr>
        </p:nvPicPr>
        <p:blipFill>
          <a:blip r:embed="rId2"/>
          <a:stretch>
            <a:fillRect/>
          </a:stretch>
        </p:blipFill>
        <p:spPr>
          <a:xfrm>
            <a:off x="3353515" y="2057400"/>
            <a:ext cx="5451632" cy="4512212"/>
          </a:xfrm>
          <a:prstGeom prst="rect">
            <a:avLst/>
          </a:prstGeom>
        </p:spPr>
      </p:pic>
    </p:spTree>
    <p:extLst>
      <p:ext uri="{BB962C8B-B14F-4D97-AF65-F5344CB8AC3E}">
        <p14:creationId xmlns:p14="http://schemas.microsoft.com/office/powerpoint/2010/main" val="13477017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78A77-8B2E-4FD4-8C6F-18BEC5A3D5F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8426681-5B6F-41CB-899E-E9D47EAEC1BB}"/>
              </a:ext>
            </a:extLst>
          </p:cNvPr>
          <p:cNvSpPr>
            <a:spLocks noGrp="1"/>
          </p:cNvSpPr>
          <p:nvPr>
            <p:ph idx="1"/>
          </p:nvPr>
        </p:nvSpPr>
        <p:spPr/>
        <p:txBody>
          <a:bodyPr/>
          <a:lstStyle/>
          <a:p>
            <a:pPr algn="just"/>
            <a:r>
              <a:rPr lang="en-IN" dirty="0"/>
              <a:t>The TCP/IP model and protocols have their problems too. </a:t>
            </a:r>
          </a:p>
          <a:p>
            <a:pPr algn="just"/>
            <a:r>
              <a:rPr lang="en-IN" dirty="0"/>
              <a:t>First, the model does not clearly distinguish the concepts of services, interfaces, and protocols. </a:t>
            </a:r>
          </a:p>
          <a:p>
            <a:pPr algn="just"/>
            <a:r>
              <a:rPr lang="en-IN" dirty="0"/>
              <a:t>Good software engineering practice requires differentiating between the specification and the implementation, something that OSI does very carefully, but TCP/IP does not. </a:t>
            </a:r>
          </a:p>
          <a:p>
            <a:pPr algn="just"/>
            <a:r>
              <a:rPr lang="en-IN" dirty="0"/>
              <a:t>Consequently, the TCP/IP model is not much of a guide for designing new networks using new technologies.</a:t>
            </a:r>
          </a:p>
        </p:txBody>
      </p:sp>
    </p:spTree>
    <p:extLst>
      <p:ext uri="{BB962C8B-B14F-4D97-AF65-F5344CB8AC3E}">
        <p14:creationId xmlns:p14="http://schemas.microsoft.com/office/powerpoint/2010/main" val="30878908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4BAFF-B60D-430A-8C51-62FED3852F0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BD2DF6C-6018-46C2-9583-3A90A0ED7593}"/>
              </a:ext>
            </a:extLst>
          </p:cNvPr>
          <p:cNvSpPr>
            <a:spLocks noGrp="1"/>
          </p:cNvSpPr>
          <p:nvPr>
            <p:ph idx="1"/>
          </p:nvPr>
        </p:nvSpPr>
        <p:spPr/>
        <p:txBody>
          <a:bodyPr/>
          <a:lstStyle/>
          <a:p>
            <a:r>
              <a:rPr lang="en-IN" b="1" dirty="0"/>
              <a:t> </a:t>
            </a:r>
            <a:r>
              <a:rPr lang="en-IN" dirty="0"/>
              <a:t>Second, the TCP/IP model is not at all general and is poorly suited to describing any protocol stack other than TCP/IP. </a:t>
            </a:r>
          </a:p>
          <a:p>
            <a:r>
              <a:rPr lang="en-IN" dirty="0"/>
              <a:t>Trying to use the TCP/IP model to describe Bluetooth, for example, is completely impossible.</a:t>
            </a:r>
          </a:p>
        </p:txBody>
      </p:sp>
    </p:spTree>
    <p:extLst>
      <p:ext uri="{BB962C8B-B14F-4D97-AF65-F5344CB8AC3E}">
        <p14:creationId xmlns:p14="http://schemas.microsoft.com/office/powerpoint/2010/main" val="15152214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C1B0C-999B-41AC-9875-EB30EC9FECB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A20BEB9-E2EA-4D12-A54E-2FD1895DD14D}"/>
              </a:ext>
            </a:extLst>
          </p:cNvPr>
          <p:cNvSpPr>
            <a:spLocks noGrp="1"/>
          </p:cNvSpPr>
          <p:nvPr>
            <p:ph idx="1"/>
          </p:nvPr>
        </p:nvSpPr>
        <p:spPr/>
        <p:txBody>
          <a:bodyPr/>
          <a:lstStyle/>
          <a:p>
            <a:r>
              <a:rPr lang="en-IN" dirty="0"/>
              <a:t> Third, the link layer is not really a layer at all in the normal sense of the term as used in the context of layered protocols. </a:t>
            </a:r>
          </a:p>
          <a:p>
            <a:r>
              <a:rPr lang="en-IN" dirty="0"/>
              <a:t>It is an interface (between the network and data link layers). </a:t>
            </a:r>
          </a:p>
          <a:p>
            <a:r>
              <a:rPr lang="en-IN" dirty="0"/>
              <a:t>The distinction between an interface and layer is crucial and one should not be sloppy about it.</a:t>
            </a:r>
          </a:p>
        </p:txBody>
      </p:sp>
    </p:spTree>
    <p:extLst>
      <p:ext uri="{BB962C8B-B14F-4D97-AF65-F5344CB8AC3E}">
        <p14:creationId xmlns:p14="http://schemas.microsoft.com/office/powerpoint/2010/main" val="42016417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F4CEA-402B-425B-AFE4-830824BA697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CF35148-A279-49C1-8159-5CA9DEEDEB55}"/>
              </a:ext>
            </a:extLst>
          </p:cNvPr>
          <p:cNvSpPr>
            <a:spLocks noGrp="1"/>
          </p:cNvSpPr>
          <p:nvPr>
            <p:ph idx="1"/>
          </p:nvPr>
        </p:nvSpPr>
        <p:spPr/>
        <p:txBody>
          <a:bodyPr/>
          <a:lstStyle/>
          <a:p>
            <a:r>
              <a:rPr lang="en-IN" b="1" dirty="0"/>
              <a:t> </a:t>
            </a:r>
            <a:r>
              <a:rPr lang="en-IN" dirty="0"/>
              <a:t>Fourth, the TCP/IP model does not distinguish between the physical and data link layers. </a:t>
            </a:r>
          </a:p>
          <a:p>
            <a:r>
              <a:rPr lang="en-IN" dirty="0"/>
              <a:t>These are completely different. </a:t>
            </a:r>
          </a:p>
          <a:p>
            <a:r>
              <a:rPr lang="en-IN" dirty="0"/>
              <a:t>The physical layer has to do with the transmission characteristics of copper wire, </a:t>
            </a:r>
            <a:r>
              <a:rPr lang="en-IN" dirty="0" err="1"/>
              <a:t>fiber</a:t>
            </a:r>
            <a:r>
              <a:rPr lang="en-IN" dirty="0"/>
              <a:t> optics, and wireless communication. </a:t>
            </a:r>
          </a:p>
          <a:p>
            <a:r>
              <a:rPr lang="en-IN" dirty="0"/>
              <a:t>The data link layer's job is to delimit the start and end of frames and get them from one side to the other with the desired degree of reliability. </a:t>
            </a:r>
          </a:p>
          <a:p>
            <a:r>
              <a:rPr lang="en-IN" dirty="0"/>
              <a:t>A proper model should include both as separate layers. </a:t>
            </a:r>
          </a:p>
          <a:p>
            <a:r>
              <a:rPr lang="en-IN" dirty="0"/>
              <a:t>The TCP/IP model does not do this.</a:t>
            </a:r>
          </a:p>
        </p:txBody>
      </p:sp>
    </p:spTree>
    <p:extLst>
      <p:ext uri="{BB962C8B-B14F-4D97-AF65-F5344CB8AC3E}">
        <p14:creationId xmlns:p14="http://schemas.microsoft.com/office/powerpoint/2010/main" val="28944463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4303C-5087-4EC1-8CC7-7D620C027286}"/>
              </a:ext>
            </a:extLst>
          </p:cNvPr>
          <p:cNvSpPr>
            <a:spLocks noGrp="1"/>
          </p:cNvSpPr>
          <p:nvPr>
            <p:ph type="title"/>
          </p:nvPr>
        </p:nvSpPr>
        <p:spPr/>
        <p:txBody>
          <a:bodyPr/>
          <a:lstStyle/>
          <a:p>
            <a:r>
              <a:rPr lang="en-IN" dirty="0"/>
              <a:t>Use of Computer Networks. </a:t>
            </a:r>
          </a:p>
        </p:txBody>
      </p:sp>
      <p:sp>
        <p:nvSpPr>
          <p:cNvPr id="3" name="Content Placeholder 2">
            <a:extLst>
              <a:ext uri="{FF2B5EF4-FFF2-40B4-BE49-F238E27FC236}">
                <a16:creationId xmlns:a16="http://schemas.microsoft.com/office/drawing/2014/main" id="{7C6E5031-EA12-49D1-B11B-65F1A348A78F}"/>
              </a:ext>
            </a:extLst>
          </p:cNvPr>
          <p:cNvSpPr>
            <a:spLocks noGrp="1"/>
          </p:cNvSpPr>
          <p:nvPr>
            <p:ph idx="1"/>
          </p:nvPr>
        </p:nvSpPr>
        <p:spPr/>
        <p:txBody>
          <a:bodyPr>
            <a:normAutofit fontScale="92500" lnSpcReduction="10000"/>
          </a:bodyPr>
          <a:lstStyle/>
          <a:p>
            <a:r>
              <a:rPr lang="en-IN" dirty="0"/>
              <a:t>The computer networks are playing an important role in providing services to large organization as well as to the individual common man. </a:t>
            </a:r>
          </a:p>
          <a:p>
            <a:r>
              <a:rPr lang="en-IN" dirty="0"/>
              <a:t>Many organizations have a large number of computers in operation. These computers may be within the same building, campus, city or different cities.</a:t>
            </a:r>
          </a:p>
          <a:p>
            <a:r>
              <a:rPr lang="en-IN" dirty="0"/>
              <a:t>• Even though the computers are located in different locations, the organizations want to keep track of inventories, monitor productivity, do the ordering and billing etc.</a:t>
            </a:r>
          </a:p>
          <a:p>
            <a:r>
              <a:rPr lang="en-IN" dirty="0"/>
              <a:t>• The computer networks are useful to the organizations in the following ways:</a:t>
            </a:r>
          </a:p>
          <a:p>
            <a:r>
              <a:rPr lang="en-IN" dirty="0"/>
              <a:t>1. Resource sharing.</a:t>
            </a:r>
          </a:p>
          <a:p>
            <a:r>
              <a:rPr lang="en-IN" dirty="0"/>
              <a:t>2. For providing high reliability.</a:t>
            </a:r>
          </a:p>
          <a:p>
            <a:r>
              <a:rPr lang="en-IN" dirty="0"/>
              <a:t>3. To save money.</a:t>
            </a:r>
          </a:p>
          <a:p>
            <a:r>
              <a:rPr lang="en-IN" dirty="0"/>
              <a:t>4. It can provide a powerful communication medium.</a:t>
            </a:r>
          </a:p>
        </p:txBody>
      </p:sp>
    </p:spTree>
    <p:extLst>
      <p:ext uri="{BB962C8B-B14F-4D97-AF65-F5344CB8AC3E}">
        <p14:creationId xmlns:p14="http://schemas.microsoft.com/office/powerpoint/2010/main" val="15759577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495C1-47CF-458F-B5A5-68DB8BA3B95E}"/>
              </a:ext>
            </a:extLst>
          </p:cNvPr>
          <p:cNvSpPr>
            <a:spLocks noGrp="1"/>
          </p:cNvSpPr>
          <p:nvPr>
            <p:ph type="title"/>
          </p:nvPr>
        </p:nvSpPr>
        <p:spPr/>
        <p:txBody>
          <a:bodyPr/>
          <a:lstStyle/>
          <a:p>
            <a:r>
              <a:rPr lang="en-IN" b="1" dirty="0"/>
              <a:t>Resource sharing</a:t>
            </a:r>
            <a:br>
              <a:rPr lang="en-IN" b="1" dirty="0"/>
            </a:br>
            <a:endParaRPr lang="en-IN" dirty="0"/>
          </a:p>
        </p:txBody>
      </p:sp>
      <p:sp>
        <p:nvSpPr>
          <p:cNvPr id="3" name="Content Placeholder 2">
            <a:extLst>
              <a:ext uri="{FF2B5EF4-FFF2-40B4-BE49-F238E27FC236}">
                <a16:creationId xmlns:a16="http://schemas.microsoft.com/office/drawing/2014/main" id="{54B8C153-25F2-41A5-B4A7-30AC31581CF1}"/>
              </a:ext>
            </a:extLst>
          </p:cNvPr>
          <p:cNvSpPr>
            <a:spLocks noGrp="1"/>
          </p:cNvSpPr>
          <p:nvPr>
            <p:ph idx="1"/>
          </p:nvPr>
        </p:nvSpPr>
        <p:spPr>
          <a:xfrm>
            <a:off x="1143000" y="1641742"/>
            <a:ext cx="9872871" cy="4606658"/>
          </a:xfrm>
        </p:spPr>
        <p:txBody>
          <a:bodyPr>
            <a:normAutofit fontScale="92500" lnSpcReduction="10000"/>
          </a:bodyPr>
          <a:lstStyle/>
          <a:p>
            <a:r>
              <a:rPr lang="en-IN" dirty="0"/>
              <a:t> </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dirty="0"/>
              <a:t>It allows all programs, equipment's and data available to anyone on the network irrespective of the physical location of the resource and the user.</a:t>
            </a:r>
          </a:p>
        </p:txBody>
      </p:sp>
      <p:pic>
        <p:nvPicPr>
          <p:cNvPr id="1026" name="Picture 2" descr="Resource Sharing">
            <a:extLst>
              <a:ext uri="{FF2B5EF4-FFF2-40B4-BE49-F238E27FC236}">
                <a16:creationId xmlns:a16="http://schemas.microsoft.com/office/drawing/2014/main" id="{AA804C97-8B11-4A85-B516-A2DB354C44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3932" y="609601"/>
            <a:ext cx="4762500" cy="4606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36947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65F0B-CA32-4746-84E9-792041F47E40}"/>
              </a:ext>
            </a:extLst>
          </p:cNvPr>
          <p:cNvSpPr>
            <a:spLocks noGrp="1"/>
          </p:cNvSpPr>
          <p:nvPr>
            <p:ph type="title"/>
          </p:nvPr>
        </p:nvSpPr>
        <p:spPr/>
        <p:txBody>
          <a:bodyPr>
            <a:normAutofit fontScale="90000"/>
          </a:bodyPr>
          <a:lstStyle/>
          <a:p>
            <a:r>
              <a:rPr lang="en-IN" b="1" dirty="0"/>
              <a:t>High reliability due to alternative sources of data</a:t>
            </a:r>
            <a:br>
              <a:rPr lang="en-IN" b="1" dirty="0"/>
            </a:br>
            <a:endParaRPr lang="en-IN" dirty="0"/>
          </a:p>
        </p:txBody>
      </p:sp>
      <p:sp>
        <p:nvSpPr>
          <p:cNvPr id="3" name="Content Placeholder 2">
            <a:extLst>
              <a:ext uri="{FF2B5EF4-FFF2-40B4-BE49-F238E27FC236}">
                <a16:creationId xmlns:a16="http://schemas.microsoft.com/office/drawing/2014/main" id="{91A39EE1-C379-4CCA-AB7C-0B73364D3FDF}"/>
              </a:ext>
            </a:extLst>
          </p:cNvPr>
          <p:cNvSpPr>
            <a:spLocks noGrp="1"/>
          </p:cNvSpPr>
          <p:nvPr>
            <p:ph idx="1"/>
          </p:nvPr>
        </p:nvSpPr>
        <p:spPr/>
        <p:txBody>
          <a:bodyPr/>
          <a:lstStyle/>
          <a:p>
            <a:r>
              <a:rPr lang="en-IN" dirty="0"/>
              <a:t>It provides high reliability by having alternative sources of data. For e.g. all files could be replicated on more than one machines, so if one of them is unavailable due to hardware failure or any other reason, the other copies can be used.</a:t>
            </a:r>
          </a:p>
          <a:p>
            <a:r>
              <a:rPr lang="en-IN" dirty="0"/>
              <a:t>• The aspect of high reliability is very important for military, banking, air traffic control, nuclear reactor safety and many other applications where continuous operations is a must even if there are hardware or software failures.</a:t>
            </a:r>
          </a:p>
          <a:p>
            <a:endParaRPr lang="en-IN" dirty="0"/>
          </a:p>
        </p:txBody>
      </p:sp>
    </p:spTree>
    <p:extLst>
      <p:ext uri="{BB962C8B-B14F-4D97-AF65-F5344CB8AC3E}">
        <p14:creationId xmlns:p14="http://schemas.microsoft.com/office/powerpoint/2010/main" val="2346705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E9426-8353-4480-85D2-0D7634DFED9A}"/>
              </a:ext>
            </a:extLst>
          </p:cNvPr>
          <p:cNvSpPr>
            <a:spLocks noGrp="1"/>
          </p:cNvSpPr>
          <p:nvPr>
            <p:ph type="title"/>
          </p:nvPr>
        </p:nvSpPr>
        <p:spPr/>
        <p:txBody>
          <a:bodyPr/>
          <a:lstStyle/>
          <a:p>
            <a:r>
              <a:rPr lang="en-IN" b="1" dirty="0"/>
              <a:t>Money saving  </a:t>
            </a:r>
            <a:br>
              <a:rPr lang="en-IN" b="1" dirty="0"/>
            </a:br>
            <a:endParaRPr lang="en-IN" dirty="0"/>
          </a:p>
        </p:txBody>
      </p:sp>
      <p:sp>
        <p:nvSpPr>
          <p:cNvPr id="3" name="Content Placeholder 2">
            <a:extLst>
              <a:ext uri="{FF2B5EF4-FFF2-40B4-BE49-F238E27FC236}">
                <a16:creationId xmlns:a16="http://schemas.microsoft.com/office/drawing/2014/main" id="{E993FAE3-F769-492B-8401-0B895C839B93}"/>
              </a:ext>
            </a:extLst>
          </p:cNvPr>
          <p:cNvSpPr>
            <a:spLocks noGrp="1"/>
          </p:cNvSpPr>
          <p:nvPr>
            <p:ph idx="1"/>
          </p:nvPr>
        </p:nvSpPr>
        <p:spPr/>
        <p:txBody>
          <a:bodyPr>
            <a:normAutofit lnSpcReduction="10000"/>
          </a:bodyPr>
          <a:lstStyle/>
          <a:p>
            <a:r>
              <a:rPr lang="en-IN" dirty="0"/>
              <a:t>Computer networking is an important financial aspect for organizations because it saves money.</a:t>
            </a:r>
          </a:p>
          <a:p>
            <a:r>
              <a:rPr lang="en-IN" dirty="0"/>
              <a:t>• Organizations can use separate personal computer one per user instead of using mainframe computer which are expensive.</a:t>
            </a:r>
          </a:p>
          <a:p>
            <a:r>
              <a:rPr lang="en-IN" dirty="0"/>
              <a:t>• The organizations can use the workgroup model (peer to peer) in which all the PCs are networked together and each one can have the access to the other for communicating or sharing purpose.</a:t>
            </a:r>
          </a:p>
          <a:p>
            <a:r>
              <a:rPr lang="en-IN" dirty="0"/>
              <a:t>• The organization, if it wants security for its operation it can go in for the domain model in which there is a server and clients. All the clients can communicate and access data through the server.</a:t>
            </a:r>
          </a:p>
          <a:p>
            <a:r>
              <a:rPr lang="en-IN" dirty="0"/>
              <a:t>• The whole arrangement is called as client -server model.</a:t>
            </a:r>
          </a:p>
          <a:p>
            <a:endParaRPr lang="en-IN" dirty="0"/>
          </a:p>
        </p:txBody>
      </p:sp>
    </p:spTree>
    <p:extLst>
      <p:ext uri="{BB962C8B-B14F-4D97-AF65-F5344CB8AC3E}">
        <p14:creationId xmlns:p14="http://schemas.microsoft.com/office/powerpoint/2010/main" val="37764008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E2377-88A4-4130-BCC9-721FD7622848}"/>
              </a:ext>
            </a:extLst>
          </p:cNvPr>
          <p:cNvSpPr>
            <a:spLocks noGrp="1"/>
          </p:cNvSpPr>
          <p:nvPr>
            <p:ph type="title"/>
          </p:nvPr>
        </p:nvSpPr>
        <p:spPr/>
        <p:txBody>
          <a:bodyPr/>
          <a:lstStyle/>
          <a:p>
            <a:endParaRPr lang="en-IN"/>
          </a:p>
        </p:txBody>
      </p:sp>
      <p:pic>
        <p:nvPicPr>
          <p:cNvPr id="12290" name="Picture 2" descr="Client Server Model">
            <a:extLst>
              <a:ext uri="{FF2B5EF4-FFF2-40B4-BE49-F238E27FC236}">
                <a16:creationId xmlns:a16="http://schemas.microsoft.com/office/drawing/2014/main" id="{296D2F68-B695-4DDC-9269-7F272C61553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05409" y="2644726"/>
            <a:ext cx="10368000" cy="2926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94935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EE8E3-8243-49AE-A6DC-67B5A406136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3476068-3542-4AD5-BD79-ADB0412C28B7}"/>
              </a:ext>
            </a:extLst>
          </p:cNvPr>
          <p:cNvSpPr>
            <a:spLocks noGrp="1"/>
          </p:cNvSpPr>
          <p:nvPr>
            <p:ph idx="1"/>
          </p:nvPr>
        </p:nvSpPr>
        <p:spPr/>
        <p:txBody>
          <a:bodyPr/>
          <a:lstStyle/>
          <a:p>
            <a:r>
              <a:rPr lang="en-IN" b="1" dirty="0"/>
              <a:t>Client</a:t>
            </a:r>
            <a:r>
              <a:rPr lang="en-IN" dirty="0"/>
              <a:t>: The individual workstations in the network are called as clients.</a:t>
            </a:r>
          </a:p>
          <a:p>
            <a:r>
              <a:rPr lang="en-IN" b="1" dirty="0"/>
              <a:t>Server</a:t>
            </a:r>
          </a:p>
          <a:p>
            <a:r>
              <a:rPr lang="en-IN" dirty="0"/>
              <a:t>The central computer which is more powerful than the clients and which allows the clients to access its software and </a:t>
            </a:r>
            <a:r>
              <a:rPr lang="en-IN" dirty="0">
                <a:hlinkClick r:id="rId2" tooltip="database"/>
              </a:rPr>
              <a:t>database</a:t>
            </a:r>
            <a:r>
              <a:rPr lang="en-IN" dirty="0"/>
              <a:t> is called as the server .</a:t>
            </a:r>
          </a:p>
          <a:p>
            <a:r>
              <a:rPr lang="en-IN" dirty="0"/>
              <a:t>• Server computers typically are more powerful than client computers or are optimized to function as servers.</a:t>
            </a:r>
          </a:p>
          <a:p>
            <a:endParaRPr lang="en-IN" dirty="0"/>
          </a:p>
        </p:txBody>
      </p:sp>
    </p:spTree>
    <p:extLst>
      <p:ext uri="{BB962C8B-B14F-4D97-AF65-F5344CB8AC3E}">
        <p14:creationId xmlns:p14="http://schemas.microsoft.com/office/powerpoint/2010/main" val="3108294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CD1B7-9FDD-4B1D-A7DC-34E0C0CDF5A6}"/>
              </a:ext>
            </a:extLst>
          </p:cNvPr>
          <p:cNvSpPr>
            <a:spLocks noGrp="1"/>
          </p:cNvSpPr>
          <p:nvPr>
            <p:ph type="title"/>
          </p:nvPr>
        </p:nvSpPr>
        <p:spPr/>
        <p:txBody>
          <a:bodyPr/>
          <a:lstStyle/>
          <a:p>
            <a:pPr algn="ctr"/>
            <a:r>
              <a:rPr lang="en-IN" dirty="0"/>
              <a:t>Exchange using the OSI Model</a:t>
            </a:r>
          </a:p>
        </p:txBody>
      </p:sp>
      <p:pic>
        <p:nvPicPr>
          <p:cNvPr id="4" name="Content Placeholder 3">
            <a:extLst>
              <a:ext uri="{FF2B5EF4-FFF2-40B4-BE49-F238E27FC236}">
                <a16:creationId xmlns:a16="http://schemas.microsoft.com/office/drawing/2014/main" id="{EE0E2CBE-22DD-434C-917C-BB696DE8E6AD}"/>
              </a:ext>
            </a:extLst>
          </p:cNvPr>
          <p:cNvPicPr>
            <a:picLocks noGrp="1" noChangeAspect="1"/>
          </p:cNvPicPr>
          <p:nvPr>
            <p:ph idx="1"/>
          </p:nvPr>
        </p:nvPicPr>
        <p:blipFill>
          <a:blip r:embed="rId2"/>
          <a:stretch>
            <a:fillRect/>
          </a:stretch>
        </p:blipFill>
        <p:spPr>
          <a:xfrm>
            <a:off x="2929121" y="1730325"/>
            <a:ext cx="6300420" cy="4811151"/>
          </a:xfrm>
          <a:prstGeom prst="rect">
            <a:avLst/>
          </a:prstGeom>
        </p:spPr>
      </p:pic>
    </p:spTree>
    <p:extLst>
      <p:ext uri="{BB962C8B-B14F-4D97-AF65-F5344CB8AC3E}">
        <p14:creationId xmlns:p14="http://schemas.microsoft.com/office/powerpoint/2010/main" val="3789171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41813-C7B7-4FC3-A2AE-F1411FD2042A}"/>
              </a:ext>
            </a:extLst>
          </p:cNvPr>
          <p:cNvSpPr>
            <a:spLocks noGrp="1"/>
          </p:cNvSpPr>
          <p:nvPr>
            <p:ph type="title"/>
          </p:nvPr>
        </p:nvSpPr>
        <p:spPr/>
        <p:txBody>
          <a:bodyPr/>
          <a:lstStyle/>
          <a:p>
            <a:r>
              <a:rPr lang="en-IN" b="1" dirty="0"/>
              <a:t>Communication medium</a:t>
            </a:r>
            <a:br>
              <a:rPr lang="en-IN" b="1" dirty="0"/>
            </a:br>
            <a:endParaRPr lang="en-IN" dirty="0"/>
          </a:p>
        </p:txBody>
      </p:sp>
      <p:sp>
        <p:nvSpPr>
          <p:cNvPr id="3" name="Content Placeholder 2">
            <a:extLst>
              <a:ext uri="{FF2B5EF4-FFF2-40B4-BE49-F238E27FC236}">
                <a16:creationId xmlns:a16="http://schemas.microsoft.com/office/drawing/2014/main" id="{D8935D93-B713-4D2F-9123-C3C44EC035EB}"/>
              </a:ext>
            </a:extLst>
          </p:cNvPr>
          <p:cNvSpPr>
            <a:spLocks noGrp="1"/>
          </p:cNvSpPr>
          <p:nvPr>
            <p:ph idx="1"/>
          </p:nvPr>
        </p:nvSpPr>
        <p:spPr/>
        <p:txBody>
          <a:bodyPr/>
          <a:lstStyle/>
          <a:p>
            <a:r>
              <a:rPr lang="en-IN" dirty="0"/>
              <a:t>A computer network provides a powerful communication medium among widely separated employees.</a:t>
            </a:r>
          </a:p>
          <a:p>
            <a:r>
              <a:rPr lang="en-IN" dirty="0"/>
              <a:t>• Using network it is easy for two or more employees, who are separated by geographical locations to work on a report, document or R and D simultaneously i.e. on -line.</a:t>
            </a:r>
          </a:p>
          <a:p>
            <a:endParaRPr lang="en-IN" dirty="0"/>
          </a:p>
        </p:txBody>
      </p:sp>
    </p:spTree>
    <p:extLst>
      <p:ext uri="{BB962C8B-B14F-4D97-AF65-F5344CB8AC3E}">
        <p14:creationId xmlns:p14="http://schemas.microsoft.com/office/powerpoint/2010/main" val="13722691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6DDFC-2B05-4B50-B738-0C9DC7C2204D}"/>
              </a:ext>
            </a:extLst>
          </p:cNvPr>
          <p:cNvSpPr>
            <a:spLocks noGrp="1"/>
          </p:cNvSpPr>
          <p:nvPr>
            <p:ph type="title"/>
          </p:nvPr>
        </p:nvSpPr>
        <p:spPr/>
        <p:txBody>
          <a:bodyPr/>
          <a:lstStyle/>
          <a:p>
            <a:r>
              <a:rPr lang="en-IN" dirty="0"/>
              <a:t>Networks </a:t>
            </a:r>
            <a:r>
              <a:rPr lang="en-IN" b="1" dirty="0"/>
              <a:t>for People:</a:t>
            </a:r>
            <a:endParaRPr lang="en-IN" dirty="0"/>
          </a:p>
        </p:txBody>
      </p:sp>
      <p:sp>
        <p:nvSpPr>
          <p:cNvPr id="3" name="Content Placeholder 2">
            <a:extLst>
              <a:ext uri="{FF2B5EF4-FFF2-40B4-BE49-F238E27FC236}">
                <a16:creationId xmlns:a16="http://schemas.microsoft.com/office/drawing/2014/main" id="{F77E0EEF-F517-49A4-98CB-4F8C528E88B1}"/>
              </a:ext>
            </a:extLst>
          </p:cNvPr>
          <p:cNvSpPr>
            <a:spLocks noGrp="1"/>
          </p:cNvSpPr>
          <p:nvPr>
            <p:ph idx="1"/>
          </p:nvPr>
        </p:nvSpPr>
        <p:spPr/>
        <p:txBody>
          <a:bodyPr/>
          <a:lstStyle/>
          <a:p>
            <a:r>
              <a:rPr lang="en-IN" dirty="0"/>
              <a:t>Starting in 1990s, the computer networks began to start delivering services to the private individuals at home.</a:t>
            </a:r>
          </a:p>
          <a:p>
            <a:r>
              <a:rPr lang="en-IN" dirty="0"/>
              <a:t>• The computer networks offer the following services to an individual person:</a:t>
            </a:r>
          </a:p>
          <a:p>
            <a:r>
              <a:rPr lang="en-IN" dirty="0"/>
              <a:t>1. Access to remote information</a:t>
            </a:r>
          </a:p>
          <a:p>
            <a:r>
              <a:rPr lang="en-IN" dirty="0"/>
              <a:t>2. Person to person communication</a:t>
            </a:r>
          </a:p>
          <a:p>
            <a:r>
              <a:rPr lang="en-IN" dirty="0"/>
              <a:t>3. Interactive entertainment.</a:t>
            </a:r>
          </a:p>
          <a:p>
            <a:endParaRPr lang="en-IN" dirty="0"/>
          </a:p>
        </p:txBody>
      </p:sp>
    </p:spTree>
    <p:extLst>
      <p:ext uri="{BB962C8B-B14F-4D97-AF65-F5344CB8AC3E}">
        <p14:creationId xmlns:p14="http://schemas.microsoft.com/office/powerpoint/2010/main" val="117341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72B91-73EB-46BB-9ABF-0A51C3F5F6F1}"/>
              </a:ext>
            </a:extLst>
          </p:cNvPr>
          <p:cNvSpPr>
            <a:spLocks noGrp="1"/>
          </p:cNvSpPr>
          <p:nvPr>
            <p:ph type="title"/>
          </p:nvPr>
        </p:nvSpPr>
        <p:spPr/>
        <p:txBody>
          <a:bodyPr/>
          <a:lstStyle/>
          <a:p>
            <a:r>
              <a:rPr lang="en-IN" b="1" dirty="0"/>
              <a:t>Access to remote information</a:t>
            </a:r>
            <a:br>
              <a:rPr lang="en-IN" b="1" dirty="0"/>
            </a:br>
            <a:endParaRPr lang="en-IN" dirty="0"/>
          </a:p>
        </p:txBody>
      </p:sp>
      <p:sp>
        <p:nvSpPr>
          <p:cNvPr id="3" name="Content Placeholder 2">
            <a:extLst>
              <a:ext uri="{FF2B5EF4-FFF2-40B4-BE49-F238E27FC236}">
                <a16:creationId xmlns:a16="http://schemas.microsoft.com/office/drawing/2014/main" id="{53BC350C-35D8-49CB-842F-4CE5499A392D}"/>
              </a:ext>
            </a:extLst>
          </p:cNvPr>
          <p:cNvSpPr>
            <a:spLocks noGrp="1"/>
          </p:cNvSpPr>
          <p:nvPr>
            <p:ph idx="1"/>
          </p:nvPr>
        </p:nvSpPr>
        <p:spPr/>
        <p:txBody>
          <a:bodyPr/>
          <a:lstStyle/>
          <a:p>
            <a:r>
              <a:rPr lang="en-IN" dirty="0"/>
              <a:t>Access to remote information involves interaction· between a person and a remote database. Access to remote information comes in many forms like:</a:t>
            </a:r>
          </a:p>
          <a:p>
            <a:r>
              <a:rPr lang="en-IN" dirty="0"/>
              <a:t>(</a:t>
            </a:r>
            <a:r>
              <a:rPr lang="en-IN" dirty="0" err="1"/>
              <a:t>i</a:t>
            </a:r>
            <a:r>
              <a:rPr lang="en-IN" dirty="0"/>
              <a:t>) Home shopping, paying telephone, electricity bills, e-banking, on line share market etc.</a:t>
            </a:r>
          </a:p>
          <a:p>
            <a:r>
              <a:rPr lang="en-IN" dirty="0"/>
              <a:t>(ii) Newspaper is. On-line and is personalized, digital library consisting of books, magazines, scientific journals etc.</a:t>
            </a:r>
          </a:p>
          <a:p>
            <a:r>
              <a:rPr lang="en-IN" dirty="0"/>
              <a:t>(iii) World wide web which contains information. about the arts, business, cooking, government, health, history, hobbies, recreation, science, sports etc.</a:t>
            </a:r>
          </a:p>
          <a:p>
            <a:endParaRPr lang="en-IN" dirty="0"/>
          </a:p>
        </p:txBody>
      </p:sp>
    </p:spTree>
    <p:extLst>
      <p:ext uri="{BB962C8B-B14F-4D97-AF65-F5344CB8AC3E}">
        <p14:creationId xmlns:p14="http://schemas.microsoft.com/office/powerpoint/2010/main" val="30432532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F10AF-381D-4D1F-AB7B-6DE11D99651D}"/>
              </a:ext>
            </a:extLst>
          </p:cNvPr>
          <p:cNvSpPr>
            <a:spLocks noGrp="1"/>
          </p:cNvSpPr>
          <p:nvPr>
            <p:ph type="title"/>
          </p:nvPr>
        </p:nvSpPr>
        <p:spPr/>
        <p:txBody>
          <a:bodyPr/>
          <a:lstStyle/>
          <a:p>
            <a:r>
              <a:rPr lang="en-IN" b="1" dirty="0"/>
              <a:t>Person to person communication</a:t>
            </a:r>
            <a:br>
              <a:rPr lang="en-IN" b="1" dirty="0"/>
            </a:br>
            <a:endParaRPr lang="en-IN" dirty="0"/>
          </a:p>
        </p:txBody>
      </p:sp>
      <p:sp>
        <p:nvSpPr>
          <p:cNvPr id="3" name="Content Placeholder 2">
            <a:extLst>
              <a:ext uri="{FF2B5EF4-FFF2-40B4-BE49-F238E27FC236}">
                <a16:creationId xmlns:a16="http://schemas.microsoft.com/office/drawing/2014/main" id="{1CD52E00-C3D6-4904-A528-89C9DFCF678F}"/>
              </a:ext>
            </a:extLst>
          </p:cNvPr>
          <p:cNvSpPr>
            <a:spLocks noGrp="1"/>
          </p:cNvSpPr>
          <p:nvPr>
            <p:ph idx="1"/>
          </p:nvPr>
        </p:nvSpPr>
        <p:spPr/>
        <p:txBody>
          <a:bodyPr/>
          <a:lstStyle/>
          <a:p>
            <a:r>
              <a:rPr lang="en-IN" dirty="0"/>
              <a:t>Person to person communication includes:</a:t>
            </a:r>
          </a:p>
          <a:p>
            <a:r>
              <a:rPr lang="en-IN" dirty="0"/>
              <a:t>(</a:t>
            </a:r>
            <a:r>
              <a:rPr lang="en-IN" dirty="0" err="1"/>
              <a:t>i</a:t>
            </a:r>
            <a:r>
              <a:rPr lang="en-IN" dirty="0"/>
              <a:t>) Electronic-mail (e-mail)</a:t>
            </a:r>
          </a:p>
          <a:p>
            <a:r>
              <a:rPr lang="en-IN" dirty="0"/>
              <a:t>(ii) Real time e-mail i.e. video conferencing allows remote users to communicate with no delay by seeing and hearing each other. Video-conferencing is being used for remote school, getting medical opinion from distant specialists etc.</a:t>
            </a:r>
          </a:p>
          <a:p>
            <a:r>
              <a:rPr lang="en-IN" dirty="0"/>
              <a:t>(iii) Worldwide newsgroups in which one person posts a message and all other subscribers to the newsgroup can read it or give their feedbacks.</a:t>
            </a:r>
          </a:p>
          <a:p>
            <a:endParaRPr lang="en-IN" dirty="0"/>
          </a:p>
        </p:txBody>
      </p:sp>
    </p:spTree>
    <p:extLst>
      <p:ext uri="{BB962C8B-B14F-4D97-AF65-F5344CB8AC3E}">
        <p14:creationId xmlns:p14="http://schemas.microsoft.com/office/powerpoint/2010/main" val="37932508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F3DBF-C6AA-4816-88EF-12FEF656C130}"/>
              </a:ext>
            </a:extLst>
          </p:cNvPr>
          <p:cNvSpPr>
            <a:spLocks noGrp="1"/>
          </p:cNvSpPr>
          <p:nvPr>
            <p:ph type="title"/>
          </p:nvPr>
        </p:nvSpPr>
        <p:spPr/>
        <p:txBody>
          <a:bodyPr/>
          <a:lstStyle/>
          <a:p>
            <a:r>
              <a:rPr lang="en-IN" b="1" dirty="0"/>
              <a:t>Interactive entertainment</a:t>
            </a:r>
            <a:br>
              <a:rPr lang="en-IN" b="1" dirty="0"/>
            </a:br>
            <a:endParaRPr lang="en-IN" dirty="0"/>
          </a:p>
        </p:txBody>
      </p:sp>
      <p:sp>
        <p:nvSpPr>
          <p:cNvPr id="3" name="Content Placeholder 2">
            <a:extLst>
              <a:ext uri="{FF2B5EF4-FFF2-40B4-BE49-F238E27FC236}">
                <a16:creationId xmlns:a16="http://schemas.microsoft.com/office/drawing/2014/main" id="{BC37C15D-9DFF-43F3-9DB5-4737A468BF75}"/>
              </a:ext>
            </a:extLst>
          </p:cNvPr>
          <p:cNvSpPr>
            <a:spLocks noGrp="1"/>
          </p:cNvSpPr>
          <p:nvPr>
            <p:ph idx="1"/>
          </p:nvPr>
        </p:nvSpPr>
        <p:spPr/>
        <p:txBody>
          <a:bodyPr/>
          <a:lstStyle/>
          <a:p>
            <a:r>
              <a:rPr lang="en-IN" dirty="0"/>
              <a:t>Interactive entertainment includes:</a:t>
            </a:r>
          </a:p>
          <a:p>
            <a:r>
              <a:rPr lang="en-IN" dirty="0"/>
              <a:t>(</a:t>
            </a:r>
            <a:r>
              <a:rPr lang="en-IN" dirty="0" err="1"/>
              <a:t>i</a:t>
            </a:r>
            <a:r>
              <a:rPr lang="en-IN" dirty="0"/>
              <a:t>) </a:t>
            </a:r>
            <a:r>
              <a:rPr lang="en-IN" dirty="0" err="1"/>
              <a:t>Multiperson</a:t>
            </a:r>
            <a:r>
              <a:rPr lang="en-IN" dirty="0"/>
              <a:t> real-time simulation games.</a:t>
            </a:r>
          </a:p>
          <a:p>
            <a:r>
              <a:rPr lang="en-IN" dirty="0"/>
              <a:t>(ii) Video on demand.</a:t>
            </a:r>
          </a:p>
          <a:p>
            <a:r>
              <a:rPr lang="en-IN" dirty="0"/>
              <a:t>(iii) Participation in live TV programmes likes quiz, contest, discussions etc.</a:t>
            </a:r>
          </a:p>
          <a:p>
            <a:r>
              <a:rPr lang="en-IN" dirty="0"/>
              <a:t>In short, the ability to merge information, communication and entertainment will surely give rise to a massive new industry based on computer networking.</a:t>
            </a:r>
          </a:p>
          <a:p>
            <a:endParaRPr lang="en-IN" dirty="0"/>
          </a:p>
        </p:txBody>
      </p:sp>
    </p:spTree>
    <p:extLst>
      <p:ext uri="{BB962C8B-B14F-4D97-AF65-F5344CB8AC3E}">
        <p14:creationId xmlns:p14="http://schemas.microsoft.com/office/powerpoint/2010/main" val="17326149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6525C-64DA-4CB6-A4C7-B0BFCB18C56A}"/>
              </a:ext>
            </a:extLst>
          </p:cNvPr>
          <p:cNvSpPr>
            <a:spLocks noGrp="1"/>
          </p:cNvSpPr>
          <p:nvPr>
            <p:ph type="title"/>
          </p:nvPr>
        </p:nvSpPr>
        <p:spPr/>
        <p:txBody>
          <a:bodyPr/>
          <a:lstStyle/>
          <a:p>
            <a:pPr algn="ctr"/>
            <a:r>
              <a:rPr lang="en-IN" dirty="0">
                <a:solidFill>
                  <a:schemeClr val="tx1">
                    <a:lumMod val="95000"/>
                    <a:lumOff val="5000"/>
                  </a:schemeClr>
                </a:solidFill>
              </a:rPr>
              <a:t>ISP and their classes</a:t>
            </a:r>
          </a:p>
        </p:txBody>
      </p:sp>
      <p:sp>
        <p:nvSpPr>
          <p:cNvPr id="3" name="Content Placeholder 2">
            <a:extLst>
              <a:ext uri="{FF2B5EF4-FFF2-40B4-BE49-F238E27FC236}">
                <a16:creationId xmlns:a16="http://schemas.microsoft.com/office/drawing/2014/main" id="{28B89183-8092-405B-9DDE-EEA2FDD5111A}"/>
              </a:ext>
            </a:extLst>
          </p:cNvPr>
          <p:cNvSpPr>
            <a:spLocks noGrp="1"/>
          </p:cNvSpPr>
          <p:nvPr>
            <p:ph idx="1"/>
          </p:nvPr>
        </p:nvSpPr>
        <p:spPr/>
        <p:txBody>
          <a:bodyPr/>
          <a:lstStyle/>
          <a:p>
            <a:r>
              <a:rPr lang="en-IN" b="1" dirty="0"/>
              <a:t>The ISP, short for 'Internet Service Provider', is the company that connects your personal computer, notebook, netbook, PDA, mobile device, game station, etc. to the Internet. Another name for ISP is IAP, or Internet Access Provider.</a:t>
            </a:r>
          </a:p>
          <a:p>
            <a:r>
              <a:rPr lang="en-IN" dirty="0"/>
              <a:t>In India, there are 3 categories of ISP license authorizations under the Unified License to become an internet service provider, depending upon scale or the City/State/Town/District/Village you want to start your ISP business in.</a:t>
            </a:r>
            <a:endParaRPr lang="en-IN" b="1" dirty="0"/>
          </a:p>
        </p:txBody>
      </p:sp>
    </p:spTree>
    <p:extLst>
      <p:ext uri="{BB962C8B-B14F-4D97-AF65-F5344CB8AC3E}">
        <p14:creationId xmlns:p14="http://schemas.microsoft.com/office/powerpoint/2010/main" val="4818711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F40BA-E570-462B-9406-27802D229B3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F621E0F-2F12-43BD-9272-B469F9D2CA62}"/>
              </a:ext>
            </a:extLst>
          </p:cNvPr>
          <p:cNvSpPr>
            <a:spLocks noGrp="1"/>
          </p:cNvSpPr>
          <p:nvPr>
            <p:ph idx="1"/>
          </p:nvPr>
        </p:nvSpPr>
        <p:spPr/>
        <p:txBody>
          <a:bodyPr/>
          <a:lstStyle/>
          <a:p>
            <a:r>
              <a:rPr lang="en-IN" dirty="0"/>
              <a:t>The 3 categories are differentiated by the scale of the territory/coverage area of the ISP license i.e. whether the License is for (</a:t>
            </a:r>
            <a:r>
              <a:rPr lang="en-IN" dirty="0" err="1"/>
              <a:t>i</a:t>
            </a:r>
            <a:r>
              <a:rPr lang="en-IN" dirty="0"/>
              <a:t>) national area, (ii) major states / metro cities or (iii) other smaller  cities, towns, villages and districts.</a:t>
            </a:r>
          </a:p>
        </p:txBody>
      </p:sp>
    </p:spTree>
    <p:extLst>
      <p:ext uri="{BB962C8B-B14F-4D97-AF65-F5344CB8AC3E}">
        <p14:creationId xmlns:p14="http://schemas.microsoft.com/office/powerpoint/2010/main" val="3967119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02585-17B6-4807-962D-5660003264F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85A20E0-E8F6-4CCF-9CF1-DE7B6DA65FAF}"/>
              </a:ext>
            </a:extLst>
          </p:cNvPr>
          <p:cNvSpPr>
            <a:spLocks noGrp="1"/>
          </p:cNvSpPr>
          <p:nvPr>
            <p:ph idx="1"/>
          </p:nvPr>
        </p:nvSpPr>
        <p:spPr>
          <a:xfrm>
            <a:off x="1143000" y="815926"/>
            <a:ext cx="9872871" cy="5280074"/>
          </a:xfrm>
        </p:spPr>
        <p:txBody>
          <a:bodyPr>
            <a:normAutofit/>
          </a:bodyPr>
          <a:lstStyle/>
          <a:p>
            <a:r>
              <a:rPr lang="en-IN" b="1" dirty="0">
                <a:solidFill>
                  <a:srgbClr val="C00000"/>
                </a:solidFill>
              </a:rPr>
              <a:t>Class A (National Area)</a:t>
            </a:r>
            <a:r>
              <a:rPr lang="en-IN" b="1" dirty="0"/>
              <a:t> – This license is for Pan India operations.</a:t>
            </a:r>
          </a:p>
          <a:p>
            <a:endParaRPr lang="en-IN" b="1" dirty="0">
              <a:hlinkClick r:id="rId2"/>
            </a:endParaRPr>
          </a:p>
          <a:p>
            <a:r>
              <a:rPr lang="en-IN" b="1" dirty="0">
                <a:hlinkClick r:id="rId2"/>
              </a:rPr>
              <a:t> </a:t>
            </a:r>
            <a:r>
              <a:rPr lang="en-IN" b="1" dirty="0">
                <a:solidFill>
                  <a:srgbClr val="C00000"/>
                </a:solidFill>
              </a:rPr>
              <a:t>Class B (Telecom Circle/Metro Area)</a:t>
            </a:r>
            <a:r>
              <a:rPr lang="en-IN" b="1" dirty="0"/>
              <a:t>  – Class B license is issued for a total of 20 major states  or any of the following Metro Cities – Mumbai, New Delhi, Kolkata, Chennai, Bengaluru, Pune, Hyderabad and Ahmedabad.</a:t>
            </a:r>
          </a:p>
          <a:p>
            <a:r>
              <a:rPr lang="en-IN" b="1" dirty="0"/>
              <a:t>The govt keeps issuing notifications regarding territories declared as telecom circles and metro areas from time to time.</a:t>
            </a:r>
            <a:r>
              <a:rPr lang="en-IN" b="1" i="1" dirty="0"/>
              <a:t> </a:t>
            </a:r>
            <a:endParaRPr lang="en-IN" b="1" dirty="0"/>
          </a:p>
          <a:p>
            <a:r>
              <a:rPr lang="en-IN" b="1" dirty="0">
                <a:solidFill>
                  <a:srgbClr val="C00000"/>
                </a:solidFill>
              </a:rPr>
              <a:t>Class C (Secondary Switching Area)</a:t>
            </a:r>
            <a:r>
              <a:rPr lang="en-IN" b="1" dirty="0"/>
              <a:t> – This license is for only a particular secondary switching area. A secondary switching area is a government defined territory which could comprise of several small villages, towns or even districts. A class C license holder will have access to any 1 particular SSA only, unless he applies for multiple authorizations under one unified License.</a:t>
            </a:r>
          </a:p>
          <a:p>
            <a:endParaRPr lang="en-IN" dirty="0"/>
          </a:p>
        </p:txBody>
      </p:sp>
    </p:spTree>
    <p:extLst>
      <p:ext uri="{BB962C8B-B14F-4D97-AF65-F5344CB8AC3E}">
        <p14:creationId xmlns:p14="http://schemas.microsoft.com/office/powerpoint/2010/main" val="26226657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A0876-BDB5-412D-B306-320E7C98FD03}"/>
              </a:ext>
            </a:extLst>
          </p:cNvPr>
          <p:cNvSpPr>
            <a:spLocks noGrp="1"/>
          </p:cNvSpPr>
          <p:nvPr>
            <p:ph type="title"/>
          </p:nvPr>
        </p:nvSpPr>
        <p:spPr/>
        <p:txBody>
          <a:bodyPr/>
          <a:lstStyle/>
          <a:p>
            <a:pPr algn="ctr"/>
            <a:r>
              <a:rPr lang="en-IN" dirty="0"/>
              <a:t>Architecture of Internet</a:t>
            </a:r>
          </a:p>
        </p:txBody>
      </p:sp>
      <p:sp>
        <p:nvSpPr>
          <p:cNvPr id="3" name="Content Placeholder 2">
            <a:extLst>
              <a:ext uri="{FF2B5EF4-FFF2-40B4-BE49-F238E27FC236}">
                <a16:creationId xmlns:a16="http://schemas.microsoft.com/office/drawing/2014/main" id="{7184ABDB-773D-4DC5-98E8-25CE47B07A51}"/>
              </a:ext>
            </a:extLst>
          </p:cNvPr>
          <p:cNvSpPr>
            <a:spLocks noGrp="1"/>
          </p:cNvSpPr>
          <p:nvPr>
            <p:ph idx="1"/>
          </p:nvPr>
        </p:nvSpPr>
        <p:spPr/>
        <p:txBody>
          <a:bodyPr/>
          <a:lstStyle/>
          <a:p>
            <a:r>
              <a:rPr lang="en-IN" b="1" i="1" dirty="0"/>
              <a:t>Network architecture</a:t>
            </a:r>
            <a:r>
              <a:rPr lang="en-IN" dirty="0"/>
              <a:t> is the design of a </a:t>
            </a:r>
            <a:r>
              <a:rPr lang="en-IN" dirty="0">
                <a:hlinkClick r:id="rId2" tooltip="Communication network"/>
              </a:rPr>
              <a:t>communication network</a:t>
            </a:r>
            <a:r>
              <a:rPr lang="en-IN" dirty="0"/>
              <a:t>. It is a framework for the specification of a network's </a:t>
            </a:r>
            <a:r>
              <a:rPr lang="en-IN" dirty="0">
                <a:hlinkClick r:id="rId3" tooltip="Physical layer"/>
              </a:rPr>
              <a:t>physical components</a:t>
            </a:r>
            <a:r>
              <a:rPr lang="en-IN" dirty="0"/>
              <a:t> and their functional organization and configuration, its operational principles and procedures, as well as </a:t>
            </a:r>
            <a:r>
              <a:rPr lang="en-IN" dirty="0">
                <a:hlinkClick r:id="rId4" tooltip="Data type"/>
              </a:rPr>
              <a:t>data formats</a:t>
            </a:r>
            <a:r>
              <a:rPr lang="en-IN" dirty="0"/>
              <a:t> use. In </a:t>
            </a:r>
            <a:r>
              <a:rPr lang="en-IN" dirty="0">
                <a:hlinkClick r:id="rId5" tooltip="Telecommunication"/>
              </a:rPr>
              <a:t>telecommunication</a:t>
            </a:r>
            <a:r>
              <a:rPr lang="en-IN" dirty="0"/>
              <a:t>, the specification of a network architecture may also include a detailed description of products and services delivered via a communications network, as well as detailed rate and billing structures under which services are compensated.</a:t>
            </a:r>
          </a:p>
          <a:p>
            <a:r>
              <a:rPr lang="en-IN" dirty="0"/>
              <a:t>The network architecture of the </a:t>
            </a:r>
            <a:r>
              <a:rPr lang="en-IN" dirty="0">
                <a:hlinkClick r:id="rId6" tooltip="Internet"/>
              </a:rPr>
              <a:t>Internet</a:t>
            </a:r>
            <a:r>
              <a:rPr lang="en-IN" dirty="0"/>
              <a:t> is predominantly expressed by its use of the </a:t>
            </a:r>
            <a:r>
              <a:rPr lang="en-IN" dirty="0">
                <a:hlinkClick r:id="rId7" tooltip="Internet Protocol Suite"/>
              </a:rPr>
              <a:t>Internet Protocol Suite</a:t>
            </a:r>
            <a:r>
              <a:rPr lang="en-IN" dirty="0"/>
              <a:t>, rather than a specific model for interconnecting networks or nodes in the network, or the usage of specific types of hardware links.</a:t>
            </a:r>
          </a:p>
          <a:p>
            <a:endParaRPr lang="en-IN" dirty="0"/>
          </a:p>
        </p:txBody>
      </p:sp>
    </p:spTree>
    <p:extLst>
      <p:ext uri="{BB962C8B-B14F-4D97-AF65-F5344CB8AC3E}">
        <p14:creationId xmlns:p14="http://schemas.microsoft.com/office/powerpoint/2010/main" val="9693667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C18DC-E697-49ED-9185-F6802EBA5AAD}"/>
              </a:ext>
            </a:extLst>
          </p:cNvPr>
          <p:cNvSpPr>
            <a:spLocks noGrp="1"/>
          </p:cNvSpPr>
          <p:nvPr>
            <p:ph type="title"/>
          </p:nvPr>
        </p:nvSpPr>
        <p:spPr/>
        <p:txBody>
          <a:bodyPr/>
          <a:lstStyle/>
          <a:p>
            <a:endParaRPr lang="en-IN"/>
          </a:p>
        </p:txBody>
      </p:sp>
      <p:pic>
        <p:nvPicPr>
          <p:cNvPr id="4" name="Picture 4" descr="1-29">
            <a:extLst>
              <a:ext uri="{FF2B5EF4-FFF2-40B4-BE49-F238E27FC236}">
                <a16:creationId xmlns:a16="http://schemas.microsoft.com/office/drawing/2014/main" id="{C9FF56E9-67CC-4A80-97DA-33A14DE48DF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58462" y="1350498"/>
            <a:ext cx="8707901" cy="4155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1510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12AE0-5214-41C2-B7CA-9042657A8BC6}"/>
              </a:ext>
            </a:extLst>
          </p:cNvPr>
          <p:cNvSpPr>
            <a:spLocks noGrp="1"/>
          </p:cNvSpPr>
          <p:nvPr>
            <p:ph type="title"/>
          </p:nvPr>
        </p:nvSpPr>
        <p:spPr/>
        <p:txBody>
          <a:bodyPr/>
          <a:lstStyle/>
          <a:p>
            <a:r>
              <a:rPr lang="en-US" dirty="0"/>
              <a:t>Physical Layer</a:t>
            </a:r>
            <a:endParaRPr lang="en-IN" dirty="0"/>
          </a:p>
        </p:txBody>
      </p:sp>
      <p:sp>
        <p:nvSpPr>
          <p:cNvPr id="3" name="Content Placeholder 2">
            <a:extLst>
              <a:ext uri="{FF2B5EF4-FFF2-40B4-BE49-F238E27FC236}">
                <a16:creationId xmlns:a16="http://schemas.microsoft.com/office/drawing/2014/main" id="{DD63BC2B-AE42-4A7C-9D41-56532537C2DC}"/>
              </a:ext>
            </a:extLst>
          </p:cNvPr>
          <p:cNvSpPr>
            <a:spLocks noGrp="1"/>
          </p:cNvSpPr>
          <p:nvPr>
            <p:ph idx="1"/>
          </p:nvPr>
        </p:nvSpPr>
        <p:spPr/>
        <p:txBody>
          <a:bodyPr/>
          <a:lstStyle/>
          <a:p>
            <a:r>
              <a:rPr lang="en-US" altLang="en-US" sz="2800" b="1" dirty="0"/>
              <a:t>The physical layer is responsible for movements of individual bits from one hop (node) to the next.</a:t>
            </a:r>
          </a:p>
          <a:p>
            <a:pPr lvl="1"/>
            <a:r>
              <a:rPr lang="en-US" altLang="en-US" sz="2400" b="1" dirty="0"/>
              <a:t>Physical characteristics of interface and medium: pin assignment, connector, cables</a:t>
            </a:r>
          </a:p>
          <a:p>
            <a:pPr lvl="1"/>
            <a:r>
              <a:rPr lang="en-US" altLang="en-US" sz="2400" b="1" dirty="0"/>
              <a:t>Representation of bits: encoding </a:t>
            </a:r>
          </a:p>
          <a:p>
            <a:pPr lvl="1"/>
            <a:r>
              <a:rPr lang="en-US" altLang="en-US" sz="2400" b="1" dirty="0"/>
              <a:t>Data rate</a:t>
            </a:r>
          </a:p>
          <a:p>
            <a:pPr lvl="1"/>
            <a:r>
              <a:rPr lang="en-US" altLang="en-US" sz="2400" b="1" dirty="0"/>
              <a:t>Synchronization of bits</a:t>
            </a:r>
          </a:p>
          <a:p>
            <a:pPr lvl="1"/>
            <a:r>
              <a:rPr lang="en-US" altLang="en-US" sz="2400" b="1" dirty="0"/>
              <a:t>Line configuration: point-to-point, multipoint</a:t>
            </a:r>
          </a:p>
          <a:p>
            <a:pPr lvl="1"/>
            <a:r>
              <a:rPr lang="en-US" altLang="en-US" sz="2400" b="1" dirty="0"/>
              <a:t>Physical topology</a:t>
            </a:r>
          </a:p>
          <a:p>
            <a:pPr lvl="1"/>
            <a:r>
              <a:rPr lang="en-US" altLang="en-US" sz="2400" b="1" dirty="0"/>
              <a:t>Transmission mode: simplex, half-duplex, full-duplex</a:t>
            </a:r>
          </a:p>
          <a:p>
            <a:endParaRPr lang="en-IN" dirty="0"/>
          </a:p>
        </p:txBody>
      </p:sp>
    </p:spTree>
    <p:extLst>
      <p:ext uri="{BB962C8B-B14F-4D97-AF65-F5344CB8AC3E}">
        <p14:creationId xmlns:p14="http://schemas.microsoft.com/office/powerpoint/2010/main" val="41272550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112D5-F166-4B9A-9452-37B49499F712}"/>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41F19254-53ED-4DBA-A086-CEDB52B1EB0B}"/>
              </a:ext>
            </a:extLst>
          </p:cNvPr>
          <p:cNvPicPr>
            <a:picLocks noGrp="1" noChangeAspect="1"/>
          </p:cNvPicPr>
          <p:nvPr>
            <p:ph idx="1"/>
          </p:nvPr>
        </p:nvPicPr>
        <p:blipFill>
          <a:blip r:embed="rId2"/>
          <a:stretch>
            <a:fillRect/>
          </a:stretch>
        </p:blipFill>
        <p:spPr>
          <a:xfrm>
            <a:off x="1143000" y="393895"/>
            <a:ext cx="9675055" cy="6091311"/>
          </a:xfrm>
          <a:prstGeom prst="rect">
            <a:avLst/>
          </a:prstGeom>
        </p:spPr>
      </p:pic>
    </p:spTree>
    <p:extLst>
      <p:ext uri="{BB962C8B-B14F-4D97-AF65-F5344CB8AC3E}">
        <p14:creationId xmlns:p14="http://schemas.microsoft.com/office/powerpoint/2010/main" val="36780115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75045-16F2-4F9B-A5E0-EB1328D6804E}"/>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5BE0B531-F215-4310-AFF2-E0A0022890B1}"/>
              </a:ext>
            </a:extLst>
          </p:cNvPr>
          <p:cNvPicPr>
            <a:picLocks noGrp="1" noChangeAspect="1"/>
          </p:cNvPicPr>
          <p:nvPr>
            <p:ph idx="1"/>
          </p:nvPr>
        </p:nvPicPr>
        <p:blipFill>
          <a:blip r:embed="rId2"/>
          <a:stretch>
            <a:fillRect/>
          </a:stretch>
        </p:blipFill>
        <p:spPr>
          <a:xfrm>
            <a:off x="365760" y="196947"/>
            <a:ext cx="11549575" cy="6414867"/>
          </a:xfrm>
          <a:prstGeom prst="rect">
            <a:avLst/>
          </a:prstGeom>
        </p:spPr>
      </p:pic>
    </p:spTree>
    <p:extLst>
      <p:ext uri="{BB962C8B-B14F-4D97-AF65-F5344CB8AC3E}">
        <p14:creationId xmlns:p14="http://schemas.microsoft.com/office/powerpoint/2010/main" val="40150058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DEB6F-AB22-4D43-A3E7-A22827768563}"/>
              </a:ext>
            </a:extLst>
          </p:cNvPr>
          <p:cNvSpPr>
            <a:spLocks noGrp="1"/>
          </p:cNvSpPr>
          <p:nvPr>
            <p:ph type="title"/>
          </p:nvPr>
        </p:nvSpPr>
        <p:spPr/>
        <p:txBody>
          <a:bodyPr/>
          <a:lstStyle/>
          <a:p>
            <a:pPr algn="ctr"/>
            <a:r>
              <a:rPr lang="en-IN" b="1" dirty="0"/>
              <a:t>Networking Components</a:t>
            </a:r>
          </a:p>
        </p:txBody>
      </p:sp>
      <p:sp>
        <p:nvSpPr>
          <p:cNvPr id="3" name="Content Placeholder 2">
            <a:extLst>
              <a:ext uri="{FF2B5EF4-FFF2-40B4-BE49-F238E27FC236}">
                <a16:creationId xmlns:a16="http://schemas.microsoft.com/office/drawing/2014/main" id="{EEA06220-BCC2-4A6B-99A6-A856A9FAD1FB}"/>
              </a:ext>
            </a:extLst>
          </p:cNvPr>
          <p:cNvSpPr>
            <a:spLocks noGrp="1"/>
          </p:cNvSpPr>
          <p:nvPr>
            <p:ph idx="1"/>
          </p:nvPr>
        </p:nvSpPr>
        <p:spPr/>
        <p:txBody>
          <a:bodyPr/>
          <a:lstStyle/>
          <a:p>
            <a:r>
              <a:rPr lang="en-IN" dirty="0"/>
              <a:t>1. </a:t>
            </a:r>
            <a:r>
              <a:rPr lang="en-IN" b="1" dirty="0">
                <a:solidFill>
                  <a:srgbClr val="C00000"/>
                </a:solidFill>
              </a:rPr>
              <a:t>LIU</a:t>
            </a:r>
          </a:p>
          <a:p>
            <a:r>
              <a:rPr lang="en-IN" b="1" dirty="0">
                <a:solidFill>
                  <a:srgbClr val="C00000"/>
                </a:solidFill>
              </a:rPr>
              <a:t>2. Media-Converter</a:t>
            </a:r>
          </a:p>
          <a:p>
            <a:r>
              <a:rPr lang="en-IN" b="1" dirty="0">
                <a:solidFill>
                  <a:srgbClr val="C00000"/>
                </a:solidFill>
              </a:rPr>
              <a:t>3. RACK</a:t>
            </a:r>
          </a:p>
          <a:p>
            <a:r>
              <a:rPr lang="en-IN" b="1" dirty="0">
                <a:solidFill>
                  <a:srgbClr val="C00000"/>
                </a:solidFill>
              </a:rPr>
              <a:t>4. HUB</a:t>
            </a:r>
          </a:p>
          <a:p>
            <a:r>
              <a:rPr lang="en-IN" b="1" dirty="0">
                <a:solidFill>
                  <a:srgbClr val="C00000"/>
                </a:solidFill>
              </a:rPr>
              <a:t>5. Switch</a:t>
            </a:r>
          </a:p>
          <a:p>
            <a:r>
              <a:rPr lang="en-IN" b="1" dirty="0">
                <a:solidFill>
                  <a:srgbClr val="C00000"/>
                </a:solidFill>
              </a:rPr>
              <a:t>6. Repeater</a:t>
            </a:r>
          </a:p>
          <a:p>
            <a:r>
              <a:rPr lang="en-IN" b="1" dirty="0">
                <a:solidFill>
                  <a:srgbClr val="C00000"/>
                </a:solidFill>
              </a:rPr>
              <a:t>Wireless Access Point</a:t>
            </a:r>
          </a:p>
        </p:txBody>
      </p:sp>
    </p:spTree>
    <p:extLst>
      <p:ext uri="{BB962C8B-B14F-4D97-AF65-F5344CB8AC3E}">
        <p14:creationId xmlns:p14="http://schemas.microsoft.com/office/powerpoint/2010/main" val="29320272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41797-8619-41DF-BD08-E7A407333C08}"/>
              </a:ext>
            </a:extLst>
          </p:cNvPr>
          <p:cNvSpPr>
            <a:spLocks noGrp="1"/>
          </p:cNvSpPr>
          <p:nvPr>
            <p:ph type="title"/>
          </p:nvPr>
        </p:nvSpPr>
        <p:spPr/>
        <p:txBody>
          <a:bodyPr/>
          <a:lstStyle/>
          <a:p>
            <a:pPr algn="ctr"/>
            <a:r>
              <a:rPr lang="en-IN" dirty="0"/>
              <a:t>LIU</a:t>
            </a:r>
          </a:p>
        </p:txBody>
      </p:sp>
      <p:pic>
        <p:nvPicPr>
          <p:cNvPr id="4" name="Content Placeholder 3">
            <a:extLst>
              <a:ext uri="{FF2B5EF4-FFF2-40B4-BE49-F238E27FC236}">
                <a16:creationId xmlns:a16="http://schemas.microsoft.com/office/drawing/2014/main" id="{5690F416-B03A-4660-B8DE-75AD97FF9EFE}"/>
              </a:ext>
            </a:extLst>
          </p:cNvPr>
          <p:cNvPicPr>
            <a:picLocks noGrp="1" noChangeAspect="1"/>
          </p:cNvPicPr>
          <p:nvPr>
            <p:ph idx="1"/>
          </p:nvPr>
        </p:nvPicPr>
        <p:blipFill>
          <a:blip r:embed="rId2"/>
          <a:stretch>
            <a:fillRect/>
          </a:stretch>
        </p:blipFill>
        <p:spPr>
          <a:xfrm>
            <a:off x="1019432" y="1563565"/>
            <a:ext cx="2466975" cy="1847850"/>
          </a:xfrm>
          <a:prstGeom prst="rect">
            <a:avLst/>
          </a:prstGeom>
        </p:spPr>
      </p:pic>
      <p:pic>
        <p:nvPicPr>
          <p:cNvPr id="6" name="Picture 5">
            <a:extLst>
              <a:ext uri="{FF2B5EF4-FFF2-40B4-BE49-F238E27FC236}">
                <a16:creationId xmlns:a16="http://schemas.microsoft.com/office/drawing/2014/main" id="{78A0631E-4D82-4CEF-9B00-D0B95BC922B3}"/>
              </a:ext>
            </a:extLst>
          </p:cNvPr>
          <p:cNvPicPr>
            <a:picLocks noChangeAspect="1"/>
          </p:cNvPicPr>
          <p:nvPr/>
        </p:nvPicPr>
        <p:blipFill>
          <a:blip r:embed="rId3"/>
          <a:stretch>
            <a:fillRect/>
          </a:stretch>
        </p:blipFill>
        <p:spPr>
          <a:xfrm>
            <a:off x="4155830" y="1965960"/>
            <a:ext cx="2895600" cy="1581150"/>
          </a:xfrm>
          <a:prstGeom prst="rect">
            <a:avLst/>
          </a:prstGeom>
        </p:spPr>
      </p:pic>
    </p:spTree>
    <p:extLst>
      <p:ext uri="{BB962C8B-B14F-4D97-AF65-F5344CB8AC3E}">
        <p14:creationId xmlns:p14="http://schemas.microsoft.com/office/powerpoint/2010/main" val="6251510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7F2F5-8C05-4163-BE20-5013CBCCA2E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B109A41-2D1C-4B9C-8D2C-E59EB6BB02D0}"/>
              </a:ext>
            </a:extLst>
          </p:cNvPr>
          <p:cNvSpPr>
            <a:spLocks noGrp="1"/>
          </p:cNvSpPr>
          <p:nvPr>
            <p:ph idx="1"/>
          </p:nvPr>
        </p:nvSpPr>
        <p:spPr/>
        <p:txBody>
          <a:bodyPr>
            <a:normAutofit fontScale="92500" lnSpcReduction="10000"/>
          </a:bodyPr>
          <a:lstStyle/>
          <a:p>
            <a:pPr algn="just"/>
            <a:r>
              <a:rPr lang="en-IN" dirty="0">
                <a:solidFill>
                  <a:srgbClr val="FF0000"/>
                </a:solidFill>
              </a:rPr>
              <a:t>Light interface units are extensively used for wired communication networks. The LIUs are used for routing, terminating and managing optical cable terminations. These light interface units can be wall mounted or rack mounted for ease of use. The outer body is made of high quality steel with anti corrosive powder coating. Some of its specifications are as follows:</a:t>
            </a:r>
          </a:p>
          <a:p>
            <a:pPr algn="just"/>
            <a:r>
              <a:rPr lang="en-IN" dirty="0">
                <a:solidFill>
                  <a:srgbClr val="FF0000"/>
                </a:solidFill>
              </a:rPr>
              <a:t>Usha-CT </a:t>
            </a:r>
            <a:r>
              <a:rPr lang="en-IN" dirty="0" err="1">
                <a:solidFill>
                  <a:srgbClr val="FF0000"/>
                </a:solidFill>
              </a:rPr>
              <a:t>Fiber</a:t>
            </a:r>
            <a:r>
              <a:rPr lang="en-IN" dirty="0">
                <a:solidFill>
                  <a:srgbClr val="FF0000"/>
                </a:solidFill>
              </a:rPr>
              <a:t> Patch panel is recessed unit</a:t>
            </a:r>
          </a:p>
          <a:p>
            <a:pPr algn="just"/>
            <a:r>
              <a:rPr lang="en-IN" dirty="0">
                <a:solidFill>
                  <a:srgbClr val="FF0000"/>
                </a:solidFill>
              </a:rPr>
              <a:t>Has 19" mountings and 1U height</a:t>
            </a:r>
          </a:p>
          <a:p>
            <a:pPr algn="just"/>
            <a:r>
              <a:rPr lang="en-IN" dirty="0">
                <a:solidFill>
                  <a:srgbClr val="FF0000"/>
                </a:solidFill>
              </a:rPr>
              <a:t>Available in 12 &amp; 24 port with internal cable spools</a:t>
            </a:r>
          </a:p>
          <a:p>
            <a:pPr algn="just"/>
            <a:r>
              <a:rPr lang="en-IN" dirty="0">
                <a:solidFill>
                  <a:srgbClr val="FF0000"/>
                </a:solidFill>
              </a:rPr>
              <a:t>Suitable for SC/LC adapters</a:t>
            </a:r>
          </a:p>
          <a:p>
            <a:pPr algn="just"/>
            <a:r>
              <a:rPr lang="en-IN" dirty="0">
                <a:solidFill>
                  <a:srgbClr val="FF0000"/>
                </a:solidFill>
              </a:rPr>
              <a:t>Dimensions: 440mm x 200mm x 40mm</a:t>
            </a:r>
          </a:p>
          <a:p>
            <a:pPr algn="just"/>
            <a:r>
              <a:rPr lang="en-IN" dirty="0">
                <a:solidFill>
                  <a:srgbClr val="FF0000"/>
                </a:solidFill>
              </a:rPr>
              <a:t>Thickness: 1.2mm</a:t>
            </a:r>
          </a:p>
          <a:p>
            <a:endParaRPr lang="en-IN" dirty="0"/>
          </a:p>
        </p:txBody>
      </p:sp>
    </p:spTree>
    <p:extLst>
      <p:ext uri="{BB962C8B-B14F-4D97-AF65-F5344CB8AC3E}">
        <p14:creationId xmlns:p14="http://schemas.microsoft.com/office/powerpoint/2010/main" val="5666020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5B7B-61FD-454B-93C8-668B942C586A}"/>
              </a:ext>
            </a:extLst>
          </p:cNvPr>
          <p:cNvSpPr>
            <a:spLocks noGrp="1"/>
          </p:cNvSpPr>
          <p:nvPr>
            <p:ph type="title"/>
          </p:nvPr>
        </p:nvSpPr>
        <p:spPr/>
        <p:txBody>
          <a:bodyPr/>
          <a:lstStyle/>
          <a:p>
            <a:pPr algn="ctr"/>
            <a:r>
              <a:rPr lang="en-IN" b="1" dirty="0">
                <a:solidFill>
                  <a:srgbClr val="002060"/>
                </a:solidFill>
              </a:rPr>
              <a:t>MEDIA-CONVERTER</a:t>
            </a:r>
          </a:p>
        </p:txBody>
      </p:sp>
      <p:sp>
        <p:nvSpPr>
          <p:cNvPr id="3" name="Content Placeholder 2">
            <a:extLst>
              <a:ext uri="{FF2B5EF4-FFF2-40B4-BE49-F238E27FC236}">
                <a16:creationId xmlns:a16="http://schemas.microsoft.com/office/drawing/2014/main" id="{D69D5131-124D-42D9-B98C-4B40693A181E}"/>
              </a:ext>
            </a:extLst>
          </p:cNvPr>
          <p:cNvSpPr>
            <a:spLocks noGrp="1"/>
          </p:cNvSpPr>
          <p:nvPr>
            <p:ph idx="1"/>
          </p:nvPr>
        </p:nvSpPr>
        <p:spPr/>
        <p:txBody>
          <a:bodyPr/>
          <a:lstStyle/>
          <a:p>
            <a:pPr algn="just"/>
            <a:r>
              <a:rPr lang="en-IN" b="1" dirty="0">
                <a:solidFill>
                  <a:srgbClr val="002060"/>
                </a:solidFill>
              </a:rPr>
              <a:t>A </a:t>
            </a:r>
            <a:r>
              <a:rPr lang="en-IN" b="1" dirty="0" err="1">
                <a:solidFill>
                  <a:srgbClr val="002060"/>
                </a:solidFill>
              </a:rPr>
              <a:t>fiber</a:t>
            </a:r>
            <a:r>
              <a:rPr lang="en-IN" b="1" dirty="0">
                <a:solidFill>
                  <a:srgbClr val="002060"/>
                </a:solidFill>
              </a:rPr>
              <a:t> media converter is a simple </a:t>
            </a:r>
            <a:r>
              <a:rPr lang="en-IN" b="1" dirty="0">
                <a:solidFill>
                  <a:srgbClr val="002060"/>
                </a:solidFill>
                <a:hlinkClick r:id="rId2" tooltip="Computer Network"/>
              </a:rPr>
              <a:t>networking</a:t>
            </a:r>
            <a:r>
              <a:rPr lang="en-IN" b="1" dirty="0">
                <a:solidFill>
                  <a:srgbClr val="002060"/>
                </a:solidFill>
              </a:rPr>
              <a:t> device that makes it possible to connect two dissimilar media types such as </a:t>
            </a:r>
            <a:r>
              <a:rPr lang="en-IN" b="1" dirty="0">
                <a:solidFill>
                  <a:srgbClr val="002060"/>
                </a:solidFill>
                <a:hlinkClick r:id="rId3" tooltip="Twisted pair"/>
              </a:rPr>
              <a:t>twisted pair</a:t>
            </a:r>
            <a:r>
              <a:rPr lang="en-IN" b="1" dirty="0">
                <a:solidFill>
                  <a:srgbClr val="002060"/>
                </a:solidFill>
              </a:rPr>
              <a:t> with </a:t>
            </a:r>
            <a:r>
              <a:rPr lang="en-IN" b="1" dirty="0" err="1">
                <a:solidFill>
                  <a:srgbClr val="002060"/>
                </a:solidFill>
                <a:hlinkClick r:id="rId4" tooltip="Optical fiber"/>
              </a:rPr>
              <a:t>fiber</a:t>
            </a:r>
            <a:r>
              <a:rPr lang="en-IN" b="1" dirty="0">
                <a:solidFill>
                  <a:srgbClr val="002060"/>
                </a:solidFill>
                <a:hlinkClick r:id="rId4" tooltip="Optical fiber"/>
              </a:rPr>
              <a:t> optic cabling</a:t>
            </a:r>
            <a:r>
              <a:rPr lang="en-IN" b="1" dirty="0">
                <a:solidFill>
                  <a:srgbClr val="002060"/>
                </a:solidFill>
              </a:rPr>
              <a:t>.</a:t>
            </a:r>
          </a:p>
          <a:p>
            <a:pPr algn="just"/>
            <a:r>
              <a:rPr lang="en-IN" b="1" dirty="0">
                <a:solidFill>
                  <a:srgbClr val="002060"/>
                </a:solidFill>
              </a:rPr>
              <a:t>They were introduced to the industry in the 1990s, and are important in interconnecting </a:t>
            </a:r>
            <a:r>
              <a:rPr lang="en-IN" b="1" dirty="0" err="1">
                <a:solidFill>
                  <a:srgbClr val="002060"/>
                </a:solidFill>
              </a:rPr>
              <a:t>fiber</a:t>
            </a:r>
            <a:r>
              <a:rPr lang="en-IN" b="1" dirty="0">
                <a:solidFill>
                  <a:srgbClr val="002060"/>
                </a:solidFill>
              </a:rPr>
              <a:t> optic cabling-based systems with existing copper-based, </a:t>
            </a:r>
            <a:r>
              <a:rPr lang="en-IN" b="1" dirty="0">
                <a:solidFill>
                  <a:srgbClr val="002060"/>
                </a:solidFill>
                <a:hlinkClick r:id="rId5" tooltip="Structured cabling"/>
              </a:rPr>
              <a:t>structured cabling</a:t>
            </a:r>
            <a:r>
              <a:rPr lang="en-IN" b="1" dirty="0">
                <a:solidFill>
                  <a:srgbClr val="002060"/>
                </a:solidFill>
              </a:rPr>
              <a:t> systems. </a:t>
            </a:r>
          </a:p>
          <a:p>
            <a:pPr algn="just"/>
            <a:r>
              <a:rPr lang="en-IN" b="1" dirty="0">
                <a:solidFill>
                  <a:srgbClr val="002060"/>
                </a:solidFill>
              </a:rPr>
              <a:t>They are also used in </a:t>
            </a:r>
            <a:r>
              <a:rPr lang="en-IN" b="1" dirty="0">
                <a:solidFill>
                  <a:srgbClr val="002060"/>
                </a:solidFill>
                <a:hlinkClick r:id="rId6" tooltip="Metropolitan area network"/>
              </a:rPr>
              <a:t>metropolitan area network</a:t>
            </a:r>
            <a:r>
              <a:rPr lang="en-IN" b="1" dirty="0">
                <a:solidFill>
                  <a:srgbClr val="002060"/>
                </a:solidFill>
              </a:rPr>
              <a:t> (MAN) access and data transport services to </a:t>
            </a:r>
            <a:r>
              <a:rPr lang="en-IN" b="1" dirty="0">
                <a:solidFill>
                  <a:srgbClr val="002060"/>
                </a:solidFill>
                <a:hlinkClick r:id="rId7" tooltip="Enterprise architecture"/>
              </a:rPr>
              <a:t>enterprise</a:t>
            </a:r>
            <a:r>
              <a:rPr lang="en-IN" b="1" dirty="0">
                <a:solidFill>
                  <a:srgbClr val="002060"/>
                </a:solidFill>
              </a:rPr>
              <a:t> customers.</a:t>
            </a:r>
          </a:p>
        </p:txBody>
      </p:sp>
    </p:spTree>
    <p:extLst>
      <p:ext uri="{BB962C8B-B14F-4D97-AF65-F5344CB8AC3E}">
        <p14:creationId xmlns:p14="http://schemas.microsoft.com/office/powerpoint/2010/main" val="18161749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581ED-8E39-43B1-8725-1DE20603E46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56B1D0A-2599-488B-BBFD-6C4D930582BF}"/>
              </a:ext>
            </a:extLst>
          </p:cNvPr>
          <p:cNvSpPr>
            <a:spLocks noGrp="1"/>
          </p:cNvSpPr>
          <p:nvPr>
            <p:ph idx="1"/>
          </p:nvPr>
        </p:nvSpPr>
        <p:spPr/>
        <p:txBody>
          <a:bodyPr/>
          <a:lstStyle/>
          <a:p>
            <a:pPr algn="just"/>
            <a:r>
              <a:rPr lang="en-IN" dirty="0" err="1"/>
              <a:t>Fiber</a:t>
            </a:r>
            <a:r>
              <a:rPr lang="en-IN" dirty="0"/>
              <a:t> media converters can connect different </a:t>
            </a:r>
            <a:r>
              <a:rPr lang="en-IN" dirty="0">
                <a:hlinkClick r:id="rId2" tooltip="Local area network"/>
              </a:rPr>
              <a:t>local area network</a:t>
            </a:r>
            <a:r>
              <a:rPr lang="en-IN" dirty="0"/>
              <a:t> (LAN) media, modifying duplex and speed settings. </a:t>
            </a:r>
          </a:p>
          <a:p>
            <a:pPr algn="just"/>
            <a:r>
              <a:rPr lang="en-IN" dirty="0"/>
              <a:t>Switching media converters can connect different speed network segments. For example, existing </a:t>
            </a:r>
            <a:r>
              <a:rPr lang="en-IN" dirty="0">
                <a:hlinkClick r:id="rId3" tooltip="Duplex (telecommunications)"/>
              </a:rPr>
              <a:t>half-duplex</a:t>
            </a:r>
            <a:r>
              <a:rPr lang="en-IN" dirty="0"/>
              <a:t> hubs can be connected to 100BASE-TX Fast Ethernet network segments over 100BASE-FX </a:t>
            </a:r>
            <a:r>
              <a:rPr lang="en-IN" dirty="0" err="1"/>
              <a:t>fiber</a:t>
            </a:r>
            <a:r>
              <a:rPr lang="en-IN" dirty="0"/>
              <a:t>.</a:t>
            </a:r>
          </a:p>
          <a:p>
            <a:pPr algn="just"/>
            <a:r>
              <a:rPr lang="en-IN" i="1" dirty="0"/>
              <a:t>Managed converters</a:t>
            </a:r>
            <a:r>
              <a:rPr lang="en-IN" dirty="0"/>
              <a:t> are usually of the switching kind and can additionally be managed by a network connection or a local console. However, most often pluggable </a:t>
            </a:r>
            <a:r>
              <a:rPr lang="en-IN" dirty="0">
                <a:hlinkClick r:id="rId4" tooltip="Transceiver"/>
              </a:rPr>
              <a:t>transceivers</a:t>
            </a:r>
            <a:r>
              <a:rPr lang="en-IN" dirty="0"/>
              <a:t> are used instead when appropriate equipment already exists.</a:t>
            </a:r>
          </a:p>
        </p:txBody>
      </p:sp>
    </p:spTree>
    <p:extLst>
      <p:ext uri="{BB962C8B-B14F-4D97-AF65-F5344CB8AC3E}">
        <p14:creationId xmlns:p14="http://schemas.microsoft.com/office/powerpoint/2010/main" val="35316904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1B938-8E26-4545-8428-A7CF368D9A87}"/>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58E9A4F0-40F2-4DF3-8551-E254A7EFEE39}"/>
              </a:ext>
            </a:extLst>
          </p:cNvPr>
          <p:cNvPicPr>
            <a:picLocks noGrp="1" noChangeAspect="1"/>
          </p:cNvPicPr>
          <p:nvPr>
            <p:ph idx="1"/>
          </p:nvPr>
        </p:nvPicPr>
        <p:blipFill>
          <a:blip r:embed="rId2"/>
          <a:stretch>
            <a:fillRect/>
          </a:stretch>
        </p:blipFill>
        <p:spPr>
          <a:xfrm>
            <a:off x="605239" y="2207382"/>
            <a:ext cx="3741677" cy="4036161"/>
          </a:xfrm>
          <a:prstGeom prst="rect">
            <a:avLst/>
          </a:prstGeom>
        </p:spPr>
      </p:pic>
      <p:pic>
        <p:nvPicPr>
          <p:cNvPr id="5" name="Picture 4">
            <a:extLst>
              <a:ext uri="{FF2B5EF4-FFF2-40B4-BE49-F238E27FC236}">
                <a16:creationId xmlns:a16="http://schemas.microsoft.com/office/drawing/2014/main" id="{13462476-D6D7-4B5F-A646-58FD3CB28E33}"/>
              </a:ext>
            </a:extLst>
          </p:cNvPr>
          <p:cNvPicPr>
            <a:picLocks noChangeAspect="1"/>
          </p:cNvPicPr>
          <p:nvPr/>
        </p:nvPicPr>
        <p:blipFill>
          <a:blip r:embed="rId3"/>
          <a:stretch>
            <a:fillRect/>
          </a:stretch>
        </p:blipFill>
        <p:spPr>
          <a:xfrm>
            <a:off x="4288318" y="1965960"/>
            <a:ext cx="3760914" cy="2817055"/>
          </a:xfrm>
          <a:prstGeom prst="rect">
            <a:avLst/>
          </a:prstGeom>
        </p:spPr>
      </p:pic>
      <p:pic>
        <p:nvPicPr>
          <p:cNvPr id="6" name="Picture 5">
            <a:extLst>
              <a:ext uri="{FF2B5EF4-FFF2-40B4-BE49-F238E27FC236}">
                <a16:creationId xmlns:a16="http://schemas.microsoft.com/office/drawing/2014/main" id="{308ACB64-A16E-4905-97E0-8FBD03E6E375}"/>
              </a:ext>
            </a:extLst>
          </p:cNvPr>
          <p:cNvPicPr>
            <a:picLocks noChangeAspect="1"/>
          </p:cNvPicPr>
          <p:nvPr/>
        </p:nvPicPr>
        <p:blipFill>
          <a:blip r:embed="rId4"/>
          <a:stretch>
            <a:fillRect/>
          </a:stretch>
        </p:blipFill>
        <p:spPr>
          <a:xfrm>
            <a:off x="8163804" y="2569331"/>
            <a:ext cx="3067050" cy="3296897"/>
          </a:xfrm>
          <a:prstGeom prst="rect">
            <a:avLst/>
          </a:prstGeom>
        </p:spPr>
      </p:pic>
    </p:spTree>
    <p:extLst>
      <p:ext uri="{BB962C8B-B14F-4D97-AF65-F5344CB8AC3E}">
        <p14:creationId xmlns:p14="http://schemas.microsoft.com/office/powerpoint/2010/main" val="2293860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9D840-A30C-4DCD-B7CD-952E64BF58BF}"/>
              </a:ext>
            </a:extLst>
          </p:cNvPr>
          <p:cNvSpPr>
            <a:spLocks noGrp="1"/>
          </p:cNvSpPr>
          <p:nvPr>
            <p:ph type="title"/>
          </p:nvPr>
        </p:nvSpPr>
        <p:spPr/>
        <p:txBody>
          <a:bodyPr/>
          <a:lstStyle/>
          <a:p>
            <a:pPr algn="ctr"/>
            <a:r>
              <a:rPr lang="en-IN" dirty="0"/>
              <a:t>RACK</a:t>
            </a:r>
          </a:p>
        </p:txBody>
      </p:sp>
      <p:sp>
        <p:nvSpPr>
          <p:cNvPr id="3" name="Content Placeholder 2">
            <a:extLst>
              <a:ext uri="{FF2B5EF4-FFF2-40B4-BE49-F238E27FC236}">
                <a16:creationId xmlns:a16="http://schemas.microsoft.com/office/drawing/2014/main" id="{E85D8222-489C-4105-A6D9-1003B3F3849B}"/>
              </a:ext>
            </a:extLst>
          </p:cNvPr>
          <p:cNvSpPr>
            <a:spLocks noGrp="1"/>
          </p:cNvSpPr>
          <p:nvPr>
            <p:ph idx="1"/>
          </p:nvPr>
        </p:nvSpPr>
        <p:spPr/>
        <p:txBody>
          <a:bodyPr/>
          <a:lstStyle/>
          <a:p>
            <a:r>
              <a:rPr lang="en-IN" dirty="0"/>
              <a:t>A </a:t>
            </a:r>
            <a:r>
              <a:rPr lang="en-IN" b="1" dirty="0"/>
              <a:t>rack unit</a:t>
            </a:r>
            <a:r>
              <a:rPr lang="en-IN" dirty="0"/>
              <a:t> (abbreviated </a:t>
            </a:r>
            <a:r>
              <a:rPr lang="en-IN" b="1" dirty="0"/>
              <a:t>U</a:t>
            </a:r>
            <a:r>
              <a:rPr lang="en-IN" dirty="0"/>
              <a:t> or </a:t>
            </a:r>
            <a:r>
              <a:rPr lang="en-IN" b="1" dirty="0"/>
              <a:t>RU</a:t>
            </a:r>
            <a:r>
              <a:rPr lang="en-IN" dirty="0"/>
              <a:t>) is a unit of measure defined as 44.50 millimetres (1.75 in).</a:t>
            </a:r>
          </a:p>
          <a:p>
            <a:r>
              <a:rPr lang="en-IN" dirty="0"/>
              <a:t> It is most frequently used as a measurement of the overall height of </a:t>
            </a:r>
            <a:r>
              <a:rPr lang="en-IN" dirty="0">
                <a:hlinkClick r:id="rId2" tooltip="19-inch rack"/>
              </a:rPr>
              <a:t>19-inch and 23-inch rack frames</a:t>
            </a:r>
            <a:r>
              <a:rPr lang="en-IN" dirty="0"/>
              <a:t>, as well as the height of equipment that mounts in these frames, whereby the height of the frame or equipment is expressed as multiples of rack units.</a:t>
            </a:r>
          </a:p>
          <a:p>
            <a:r>
              <a:rPr lang="en-IN" dirty="0"/>
              <a:t> For example, a typical full-size rack cage is 42U high, while equipment is typically 1U, 2U, 3U, or 4U high.</a:t>
            </a:r>
          </a:p>
        </p:txBody>
      </p:sp>
    </p:spTree>
    <p:extLst>
      <p:ext uri="{BB962C8B-B14F-4D97-AF65-F5344CB8AC3E}">
        <p14:creationId xmlns:p14="http://schemas.microsoft.com/office/powerpoint/2010/main" val="5816951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77203-DABC-4379-A0D2-BA02EEA4686D}"/>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4DEABED1-52AD-4DD4-BE1E-6370B70C25E4}"/>
              </a:ext>
            </a:extLst>
          </p:cNvPr>
          <p:cNvPicPr>
            <a:picLocks noGrp="1" noChangeAspect="1"/>
          </p:cNvPicPr>
          <p:nvPr>
            <p:ph idx="1"/>
          </p:nvPr>
        </p:nvPicPr>
        <p:blipFill>
          <a:blip r:embed="rId2"/>
          <a:stretch>
            <a:fillRect/>
          </a:stretch>
        </p:blipFill>
        <p:spPr>
          <a:xfrm>
            <a:off x="1295400" y="493369"/>
            <a:ext cx="7874000" cy="5897900"/>
          </a:xfrm>
          <a:prstGeom prst="rect">
            <a:avLst/>
          </a:prstGeom>
        </p:spPr>
      </p:pic>
    </p:spTree>
    <p:extLst>
      <p:ext uri="{BB962C8B-B14F-4D97-AF65-F5344CB8AC3E}">
        <p14:creationId xmlns:p14="http://schemas.microsoft.com/office/powerpoint/2010/main" val="1458062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8B66A-62DA-4D8A-9840-F4BC6F1920DA}"/>
              </a:ext>
            </a:extLst>
          </p:cNvPr>
          <p:cNvSpPr>
            <a:spLocks noGrp="1"/>
          </p:cNvSpPr>
          <p:nvPr>
            <p:ph type="title"/>
          </p:nvPr>
        </p:nvSpPr>
        <p:spPr/>
        <p:txBody>
          <a:bodyPr/>
          <a:lstStyle/>
          <a:p>
            <a:r>
              <a:rPr lang="en-US" dirty="0"/>
              <a:t>Data Link Layer</a:t>
            </a:r>
            <a:endParaRPr lang="en-IN" dirty="0"/>
          </a:p>
        </p:txBody>
      </p:sp>
      <p:sp>
        <p:nvSpPr>
          <p:cNvPr id="3" name="Content Placeholder 2">
            <a:extLst>
              <a:ext uri="{FF2B5EF4-FFF2-40B4-BE49-F238E27FC236}">
                <a16:creationId xmlns:a16="http://schemas.microsoft.com/office/drawing/2014/main" id="{8FA312DF-35C8-4781-9DD7-6A89AEB00A1F}"/>
              </a:ext>
            </a:extLst>
          </p:cNvPr>
          <p:cNvSpPr>
            <a:spLocks noGrp="1"/>
          </p:cNvSpPr>
          <p:nvPr>
            <p:ph idx="1"/>
          </p:nvPr>
        </p:nvSpPr>
        <p:spPr/>
        <p:txBody>
          <a:bodyPr/>
          <a:lstStyle/>
          <a:p>
            <a:r>
              <a:rPr lang="en-US" altLang="en-US" b="1" dirty="0"/>
              <a:t>The data link layer is responsible for moving frames from one hop (node) to the next.</a:t>
            </a:r>
          </a:p>
          <a:p>
            <a:pPr lvl="1"/>
            <a:r>
              <a:rPr lang="en-US" altLang="en-US" b="1" dirty="0"/>
              <a:t>Framing</a:t>
            </a:r>
          </a:p>
          <a:p>
            <a:pPr lvl="1"/>
            <a:r>
              <a:rPr lang="en-US" altLang="en-US" b="1" dirty="0"/>
              <a:t>Physical addressing</a:t>
            </a:r>
          </a:p>
          <a:p>
            <a:pPr lvl="1"/>
            <a:r>
              <a:rPr lang="en-US" altLang="en-US" b="1" dirty="0"/>
              <a:t>Flow control</a:t>
            </a:r>
          </a:p>
          <a:p>
            <a:pPr lvl="1"/>
            <a:r>
              <a:rPr lang="en-US" altLang="en-US" b="1" dirty="0"/>
              <a:t>Error control</a:t>
            </a:r>
          </a:p>
          <a:p>
            <a:pPr lvl="1"/>
            <a:r>
              <a:rPr lang="en-US" altLang="en-US" b="1" dirty="0"/>
              <a:t>Access control</a:t>
            </a:r>
            <a:endParaRPr lang="en-IN" b="1" dirty="0"/>
          </a:p>
        </p:txBody>
      </p:sp>
    </p:spTree>
    <p:extLst>
      <p:ext uri="{BB962C8B-B14F-4D97-AF65-F5344CB8AC3E}">
        <p14:creationId xmlns:p14="http://schemas.microsoft.com/office/powerpoint/2010/main" val="17093236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CBEBA-09F9-4EF1-9058-BD40473B4AFE}"/>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02562CBE-F9BE-46D8-90E1-9742379187E4}"/>
              </a:ext>
            </a:extLst>
          </p:cNvPr>
          <p:cNvPicPr>
            <a:picLocks noGrp="1" noChangeAspect="1"/>
          </p:cNvPicPr>
          <p:nvPr>
            <p:ph idx="1"/>
          </p:nvPr>
        </p:nvPicPr>
        <p:blipFill>
          <a:blip r:embed="rId2"/>
          <a:stretch>
            <a:fillRect/>
          </a:stretch>
        </p:blipFill>
        <p:spPr>
          <a:xfrm>
            <a:off x="3314700" y="582205"/>
            <a:ext cx="4362178" cy="5513795"/>
          </a:xfrm>
          <a:prstGeom prst="rect">
            <a:avLst/>
          </a:prstGeom>
        </p:spPr>
      </p:pic>
    </p:spTree>
    <p:extLst>
      <p:ext uri="{BB962C8B-B14F-4D97-AF65-F5344CB8AC3E}">
        <p14:creationId xmlns:p14="http://schemas.microsoft.com/office/powerpoint/2010/main" val="26281904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1CCCA-6AD6-42E1-8011-AA26B87E09C2}"/>
              </a:ext>
            </a:extLst>
          </p:cNvPr>
          <p:cNvSpPr>
            <a:spLocks noGrp="1"/>
          </p:cNvSpPr>
          <p:nvPr>
            <p:ph type="title"/>
          </p:nvPr>
        </p:nvSpPr>
        <p:spPr/>
        <p:txBody>
          <a:bodyPr/>
          <a:lstStyle/>
          <a:p>
            <a:endParaRPr lang="en-IN"/>
          </a:p>
        </p:txBody>
      </p:sp>
      <p:pic>
        <p:nvPicPr>
          <p:cNvPr id="2050" name="Picture 2" descr="https://upload.wikimedia.org/wikipedia/commons/thumb/a/a9/Server_rack_rail_dimensions.svg/220px-Server_rack_rail_dimensions.svg.png">
            <a:extLst>
              <a:ext uri="{FF2B5EF4-FFF2-40B4-BE49-F238E27FC236}">
                <a16:creationId xmlns:a16="http://schemas.microsoft.com/office/drawing/2014/main" id="{180576F9-5642-4E08-A741-0BE5E083813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03700" y="487427"/>
            <a:ext cx="3200399" cy="61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5847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B5E9B-AB6C-42BD-B413-09278E0CBA29}"/>
              </a:ext>
            </a:extLst>
          </p:cNvPr>
          <p:cNvSpPr>
            <a:spLocks noGrp="1"/>
          </p:cNvSpPr>
          <p:nvPr>
            <p:ph type="title"/>
          </p:nvPr>
        </p:nvSpPr>
        <p:spPr/>
        <p:txBody>
          <a:bodyPr/>
          <a:lstStyle/>
          <a:p>
            <a:pPr algn="ctr"/>
            <a:r>
              <a:rPr lang="en-IN" dirty="0"/>
              <a:t>HUB</a:t>
            </a:r>
          </a:p>
        </p:txBody>
      </p:sp>
      <p:sp>
        <p:nvSpPr>
          <p:cNvPr id="3" name="Content Placeholder 2">
            <a:extLst>
              <a:ext uri="{FF2B5EF4-FFF2-40B4-BE49-F238E27FC236}">
                <a16:creationId xmlns:a16="http://schemas.microsoft.com/office/drawing/2014/main" id="{8A46F77D-0EB3-487A-BEF8-7052BC2DF812}"/>
              </a:ext>
            </a:extLst>
          </p:cNvPr>
          <p:cNvSpPr>
            <a:spLocks noGrp="1"/>
          </p:cNvSpPr>
          <p:nvPr>
            <p:ph idx="1"/>
          </p:nvPr>
        </p:nvSpPr>
        <p:spPr/>
        <p:txBody>
          <a:bodyPr/>
          <a:lstStyle/>
          <a:p>
            <a:r>
              <a:rPr lang="en-IN" dirty="0"/>
              <a:t>A hub, also called a network hub, is a common connection point for </a:t>
            </a:r>
            <a:r>
              <a:rPr lang="en-IN" dirty="0">
                <a:hlinkClick r:id="rId2"/>
              </a:rPr>
              <a:t>devices</a:t>
            </a:r>
            <a:r>
              <a:rPr lang="en-IN" dirty="0"/>
              <a:t> in a </a:t>
            </a:r>
            <a:r>
              <a:rPr lang="en-IN" dirty="0">
                <a:hlinkClick r:id="rId3"/>
              </a:rPr>
              <a:t>network</a:t>
            </a:r>
            <a:r>
              <a:rPr lang="en-IN" dirty="0"/>
              <a:t>. Hubs are devices commonly used to connect </a:t>
            </a:r>
            <a:r>
              <a:rPr lang="en-IN" dirty="0">
                <a:hlinkClick r:id="rId4"/>
              </a:rPr>
              <a:t>segments</a:t>
            </a:r>
            <a:r>
              <a:rPr lang="en-IN" dirty="0"/>
              <a:t> of a </a:t>
            </a:r>
            <a:r>
              <a:rPr lang="en-IN" dirty="0">
                <a:hlinkClick r:id="rId5"/>
              </a:rPr>
              <a:t>LAN</a:t>
            </a:r>
            <a:r>
              <a:rPr lang="en-IN" dirty="0"/>
              <a:t>.</a:t>
            </a:r>
          </a:p>
          <a:p>
            <a:r>
              <a:rPr lang="en-IN" dirty="0"/>
              <a:t> The hub contains multiple </a:t>
            </a:r>
            <a:r>
              <a:rPr lang="en-IN" dirty="0">
                <a:hlinkClick r:id="rId6"/>
              </a:rPr>
              <a:t>ports</a:t>
            </a:r>
            <a:r>
              <a:rPr lang="en-IN" dirty="0"/>
              <a:t>. When a </a:t>
            </a:r>
            <a:r>
              <a:rPr lang="en-IN" dirty="0" err="1">
                <a:hlinkClick r:id="rId7"/>
              </a:rPr>
              <a:t>packet</a:t>
            </a:r>
            <a:r>
              <a:rPr lang="en-IN" dirty="0" err="1"/>
              <a:t>arrives</a:t>
            </a:r>
            <a:r>
              <a:rPr lang="en-IN" dirty="0"/>
              <a:t> at one port, it is copied to the other ports so that all segments of the LAN can see all packets.</a:t>
            </a:r>
          </a:p>
          <a:p>
            <a:r>
              <a:rPr lang="en-IN" dirty="0"/>
              <a:t>Hubs and switches serve as a central connection for all of your network equipment and handles a data type known as frames. </a:t>
            </a:r>
          </a:p>
          <a:p>
            <a:r>
              <a:rPr lang="en-IN" dirty="0"/>
              <a:t>Frames carry your data. When a frame is received, it is amplified and then transmitted on to the port of the destination PC. </a:t>
            </a:r>
          </a:p>
        </p:txBody>
      </p:sp>
    </p:spTree>
    <p:extLst>
      <p:ext uri="{BB962C8B-B14F-4D97-AF65-F5344CB8AC3E}">
        <p14:creationId xmlns:p14="http://schemas.microsoft.com/office/powerpoint/2010/main" val="4707193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A78E9-6619-4602-A378-374A4AC3463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D929DF2-0399-4668-A86F-74BBF24232D3}"/>
              </a:ext>
            </a:extLst>
          </p:cNvPr>
          <p:cNvSpPr>
            <a:spLocks noGrp="1"/>
          </p:cNvSpPr>
          <p:nvPr>
            <p:ph idx="1"/>
          </p:nvPr>
        </p:nvSpPr>
        <p:spPr>
          <a:xfrm>
            <a:off x="1143000" y="723900"/>
            <a:ext cx="9872871" cy="5372100"/>
          </a:xfrm>
        </p:spPr>
        <p:txBody>
          <a:bodyPr>
            <a:normAutofit fontScale="92500"/>
          </a:bodyPr>
          <a:lstStyle/>
          <a:p>
            <a:pPr algn="just"/>
            <a:r>
              <a:rPr lang="en-IN" dirty="0"/>
              <a:t>In a hub, a frame is passed along or "broadcast" to every one of its ports. </a:t>
            </a:r>
          </a:p>
          <a:p>
            <a:pPr algn="just"/>
            <a:r>
              <a:rPr lang="en-IN" dirty="0"/>
              <a:t>It doesn't matter that the frame is only destined for one port. </a:t>
            </a:r>
          </a:p>
          <a:p>
            <a:pPr algn="just"/>
            <a:r>
              <a:rPr lang="en-IN" dirty="0"/>
              <a:t>The hub has no way of distinguishing which port a frame should be sent to. Passing it along to every port ensures that it will reach its intended destination. This places a lot of traffic on the network and can lead to poor network response times.</a:t>
            </a:r>
          </a:p>
          <a:p>
            <a:pPr algn="just"/>
            <a:r>
              <a:rPr lang="en-IN" dirty="0"/>
              <a:t>An </a:t>
            </a:r>
            <a:r>
              <a:rPr lang="en-IN" b="1" dirty="0"/>
              <a:t>Ethernet hub</a:t>
            </a:r>
            <a:r>
              <a:rPr lang="en-IN" dirty="0"/>
              <a:t>, </a:t>
            </a:r>
            <a:r>
              <a:rPr lang="en-IN" b="1" dirty="0"/>
              <a:t>active hub</a:t>
            </a:r>
            <a:r>
              <a:rPr lang="en-IN" dirty="0"/>
              <a:t>, </a:t>
            </a:r>
            <a:r>
              <a:rPr lang="en-IN" b="1" dirty="0"/>
              <a:t>network hub</a:t>
            </a:r>
            <a:r>
              <a:rPr lang="en-IN" dirty="0"/>
              <a:t>, </a:t>
            </a:r>
            <a:r>
              <a:rPr lang="en-IN" b="1" dirty="0"/>
              <a:t>repeater hub</a:t>
            </a:r>
            <a:r>
              <a:rPr lang="en-IN" dirty="0"/>
              <a:t>, </a:t>
            </a:r>
            <a:r>
              <a:rPr lang="en-IN" b="1" dirty="0"/>
              <a:t>multiport repeater</a:t>
            </a:r>
            <a:r>
              <a:rPr lang="en-IN" dirty="0"/>
              <a:t>, or simply </a:t>
            </a:r>
            <a:r>
              <a:rPr lang="en-IN" b="1" dirty="0"/>
              <a:t>hub</a:t>
            </a:r>
            <a:r>
              <a:rPr lang="en-IN" dirty="0"/>
              <a:t> is a </a:t>
            </a:r>
            <a:r>
              <a:rPr lang="en-IN" dirty="0">
                <a:hlinkClick r:id="rId2" tooltip="Network hardware"/>
              </a:rPr>
              <a:t>network </a:t>
            </a:r>
            <a:r>
              <a:rPr lang="en-IN" dirty="0" err="1">
                <a:hlinkClick r:id="rId2" tooltip="Network hardware"/>
              </a:rPr>
              <a:t>hardware</a:t>
            </a:r>
            <a:r>
              <a:rPr lang="en-IN" dirty="0" err="1"/>
              <a:t>device</a:t>
            </a:r>
            <a:r>
              <a:rPr lang="en-IN" dirty="0"/>
              <a:t> for connecting multiple </a:t>
            </a:r>
            <a:r>
              <a:rPr lang="en-IN" dirty="0">
                <a:hlinkClick r:id="rId3" tooltip="Ethernet"/>
              </a:rPr>
              <a:t>Ethernet</a:t>
            </a:r>
            <a:r>
              <a:rPr lang="en-IN" dirty="0"/>
              <a:t> devices together and making them act as a single </a:t>
            </a:r>
            <a:r>
              <a:rPr lang="en-IN" dirty="0">
                <a:hlinkClick r:id="rId4" tooltip="Network segment"/>
              </a:rPr>
              <a:t>network segment</a:t>
            </a:r>
            <a:r>
              <a:rPr lang="en-IN" dirty="0"/>
              <a:t>. </a:t>
            </a:r>
          </a:p>
          <a:p>
            <a:pPr algn="just"/>
            <a:r>
              <a:rPr lang="en-IN" dirty="0"/>
              <a:t>It has multiple </a:t>
            </a:r>
            <a:r>
              <a:rPr lang="en-IN" dirty="0">
                <a:hlinkClick r:id="rId5" tooltip="Input/output"/>
              </a:rPr>
              <a:t>input/output</a:t>
            </a:r>
            <a:r>
              <a:rPr lang="en-IN" dirty="0"/>
              <a:t> (I/O) ports, in which a </a:t>
            </a:r>
            <a:r>
              <a:rPr lang="en-IN" dirty="0">
                <a:hlinkClick r:id="rId6" tooltip="Signalling (telecommunication)"/>
              </a:rPr>
              <a:t>signal</a:t>
            </a:r>
            <a:r>
              <a:rPr lang="en-IN" dirty="0"/>
              <a:t> introduced at the input of any </a:t>
            </a:r>
            <a:r>
              <a:rPr lang="en-IN" dirty="0">
                <a:hlinkClick r:id="rId7" tooltip="Computer port (hardware)"/>
              </a:rPr>
              <a:t>port</a:t>
            </a:r>
            <a:r>
              <a:rPr lang="en-IN" dirty="0"/>
              <a:t> appears at the output of every port except the original incoming.</a:t>
            </a:r>
            <a:endParaRPr lang="en-IN" baseline="30000" dirty="0"/>
          </a:p>
          <a:p>
            <a:pPr algn="just"/>
            <a:r>
              <a:rPr lang="en-IN" dirty="0"/>
              <a:t> A hub works at the </a:t>
            </a:r>
            <a:r>
              <a:rPr lang="en-IN" dirty="0">
                <a:hlinkClick r:id="rId8" tooltip="Physical layer"/>
              </a:rPr>
              <a:t>physical layer</a:t>
            </a:r>
            <a:r>
              <a:rPr lang="en-IN" dirty="0"/>
              <a:t> (layer 1) of the </a:t>
            </a:r>
            <a:r>
              <a:rPr lang="en-IN" dirty="0">
                <a:hlinkClick r:id="rId9" tooltip="OSI model"/>
              </a:rPr>
              <a:t>OSI model</a:t>
            </a:r>
            <a:r>
              <a:rPr lang="en-IN" dirty="0"/>
              <a:t>.</a:t>
            </a:r>
            <a:endParaRPr lang="en-IN" baseline="30000" dirty="0"/>
          </a:p>
          <a:p>
            <a:pPr algn="just"/>
            <a:r>
              <a:rPr lang="en-IN" dirty="0"/>
              <a:t> A repeater hub also participates in collision detection, forwarding a </a:t>
            </a:r>
            <a:r>
              <a:rPr lang="en-IN" dirty="0">
                <a:hlinkClick r:id="rId10" tooltip="Jam signal"/>
              </a:rPr>
              <a:t>jam signal</a:t>
            </a:r>
            <a:r>
              <a:rPr lang="en-IN" dirty="0"/>
              <a:t> to all ports if it detects a </a:t>
            </a:r>
            <a:r>
              <a:rPr lang="en-IN" dirty="0">
                <a:hlinkClick r:id="rId11" tooltip="Collision (telecommunications)"/>
              </a:rPr>
              <a:t>collision</a:t>
            </a:r>
            <a:r>
              <a:rPr lang="en-IN" dirty="0"/>
              <a:t>. In addition to standard </a:t>
            </a:r>
            <a:r>
              <a:rPr lang="en-IN" dirty="0">
                <a:hlinkClick r:id="rId12" tooltip="8P8C"/>
              </a:rPr>
              <a:t>8P8C</a:t>
            </a:r>
            <a:r>
              <a:rPr lang="en-IN" dirty="0"/>
              <a:t>("RJ45") ports, some hubs may also come with a </a:t>
            </a:r>
            <a:r>
              <a:rPr lang="en-IN" dirty="0">
                <a:hlinkClick r:id="rId13" tooltip="BNC connector"/>
              </a:rPr>
              <a:t>BNC</a:t>
            </a:r>
            <a:r>
              <a:rPr lang="en-IN" dirty="0"/>
              <a:t> or an </a:t>
            </a:r>
            <a:r>
              <a:rPr lang="en-IN" dirty="0">
                <a:hlinkClick r:id="rId14" tooltip="Attachment Unit Interface"/>
              </a:rPr>
              <a:t>Attachment Unit Interface</a:t>
            </a:r>
            <a:r>
              <a:rPr lang="en-IN" dirty="0"/>
              <a:t> (AUI) connector to allow connection to legacy </a:t>
            </a:r>
            <a:r>
              <a:rPr lang="en-IN" dirty="0">
                <a:hlinkClick r:id="rId15" tooltip="10BASE2"/>
              </a:rPr>
              <a:t>10BASE2</a:t>
            </a:r>
            <a:r>
              <a:rPr lang="en-IN" dirty="0"/>
              <a:t> or </a:t>
            </a:r>
            <a:r>
              <a:rPr lang="en-IN" dirty="0">
                <a:hlinkClick r:id="rId16" tooltip="10BASE5"/>
              </a:rPr>
              <a:t>10BASE5</a:t>
            </a:r>
            <a:r>
              <a:rPr lang="en-IN" dirty="0"/>
              <a:t> network segments.</a:t>
            </a:r>
          </a:p>
        </p:txBody>
      </p:sp>
    </p:spTree>
    <p:extLst>
      <p:ext uri="{BB962C8B-B14F-4D97-AF65-F5344CB8AC3E}">
        <p14:creationId xmlns:p14="http://schemas.microsoft.com/office/powerpoint/2010/main" val="7134141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DEA2D-5FA4-47EA-9CCE-7041F531FB2E}"/>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A06EB6D8-47BB-439E-AE4F-83497E71794A}"/>
              </a:ext>
            </a:extLst>
          </p:cNvPr>
          <p:cNvPicPr>
            <a:picLocks noGrp="1" noChangeAspect="1"/>
          </p:cNvPicPr>
          <p:nvPr>
            <p:ph idx="1"/>
          </p:nvPr>
        </p:nvPicPr>
        <p:blipFill>
          <a:blip r:embed="rId2"/>
          <a:stretch>
            <a:fillRect/>
          </a:stretch>
        </p:blipFill>
        <p:spPr>
          <a:xfrm>
            <a:off x="985044" y="1965959"/>
            <a:ext cx="4958556" cy="3714131"/>
          </a:xfrm>
          <a:prstGeom prst="rect">
            <a:avLst/>
          </a:prstGeom>
        </p:spPr>
      </p:pic>
      <p:pic>
        <p:nvPicPr>
          <p:cNvPr id="5" name="Picture 4">
            <a:extLst>
              <a:ext uri="{FF2B5EF4-FFF2-40B4-BE49-F238E27FC236}">
                <a16:creationId xmlns:a16="http://schemas.microsoft.com/office/drawing/2014/main" id="{D0F0232F-040E-4995-B385-F6017B1B3A25}"/>
              </a:ext>
            </a:extLst>
          </p:cNvPr>
          <p:cNvPicPr>
            <a:picLocks noChangeAspect="1"/>
          </p:cNvPicPr>
          <p:nvPr/>
        </p:nvPicPr>
        <p:blipFill>
          <a:blip r:embed="rId3"/>
          <a:stretch>
            <a:fillRect/>
          </a:stretch>
        </p:blipFill>
        <p:spPr>
          <a:xfrm>
            <a:off x="5949949" y="2247899"/>
            <a:ext cx="5571197" cy="3714131"/>
          </a:xfrm>
          <a:prstGeom prst="rect">
            <a:avLst/>
          </a:prstGeom>
        </p:spPr>
      </p:pic>
    </p:spTree>
    <p:extLst>
      <p:ext uri="{BB962C8B-B14F-4D97-AF65-F5344CB8AC3E}">
        <p14:creationId xmlns:p14="http://schemas.microsoft.com/office/powerpoint/2010/main" val="32587614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6236-689E-4C1D-BD88-FB2FC55C4C7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94EE875-D665-450D-90C5-1DE15E31E6D0}"/>
              </a:ext>
            </a:extLst>
          </p:cNvPr>
          <p:cNvSpPr>
            <a:spLocks noGrp="1"/>
          </p:cNvSpPr>
          <p:nvPr>
            <p:ph idx="1"/>
          </p:nvPr>
        </p:nvSpPr>
        <p:spPr>
          <a:xfrm>
            <a:off x="1143000" y="1561514"/>
            <a:ext cx="9872871" cy="4534486"/>
          </a:xfrm>
        </p:spPr>
        <p:txBody>
          <a:bodyPr>
            <a:normAutofit/>
          </a:bodyPr>
          <a:lstStyle/>
          <a:p>
            <a:r>
              <a:rPr lang="en-IN" dirty="0">
                <a:hlinkClick r:id="rId2" tooltip="Data Link Layer"/>
              </a:rPr>
              <a:t>Layer 2</a:t>
            </a:r>
            <a:r>
              <a:rPr lang="en-IN" dirty="0"/>
              <a:t> switching uses the </a:t>
            </a:r>
            <a:r>
              <a:rPr lang="en-IN" dirty="0">
                <a:hlinkClick r:id="rId3" tooltip="Media access control address"/>
              </a:rPr>
              <a:t>media access control address</a:t>
            </a:r>
            <a:r>
              <a:rPr lang="en-IN" dirty="0"/>
              <a:t> (MAC address) from the host's </a:t>
            </a:r>
            <a:r>
              <a:rPr lang="en-IN" dirty="0">
                <a:hlinkClick r:id="rId4" tooltip="Network card"/>
              </a:rPr>
              <a:t>network interface cards</a:t>
            </a:r>
            <a:r>
              <a:rPr lang="en-IN" dirty="0"/>
              <a:t> (NICs) to decide where to forward frames.</a:t>
            </a:r>
          </a:p>
          <a:p>
            <a:r>
              <a:rPr lang="en-IN" dirty="0"/>
              <a:t> Layer 2 switching is hardware-based, which means switches use </a:t>
            </a:r>
            <a:r>
              <a:rPr lang="en-IN" dirty="0">
                <a:hlinkClick r:id="rId5" tooltip="Application-specific integrated circuit"/>
              </a:rPr>
              <a:t>application-specific integrated circuit</a:t>
            </a:r>
            <a:r>
              <a:rPr lang="en-IN" dirty="0"/>
              <a:t> (ASICs) to build and maintain filter tables (also known as MAC address tables or </a:t>
            </a:r>
            <a:r>
              <a:rPr lang="en-IN" dirty="0">
                <a:hlinkClick r:id="rId6" tooltip="CAM Table"/>
              </a:rPr>
              <a:t>CAM tables</a:t>
            </a:r>
            <a:r>
              <a:rPr lang="en-IN" dirty="0"/>
              <a:t>). One way to think of a layer 2 switch is as multiport </a:t>
            </a:r>
            <a:r>
              <a:rPr lang="en-IN" dirty="0">
                <a:hlinkClick r:id="rId7" tooltip="Network bridge"/>
              </a:rPr>
              <a:t>bridge</a:t>
            </a:r>
            <a:r>
              <a:rPr lang="en-IN" dirty="0"/>
              <a:t>.</a:t>
            </a:r>
          </a:p>
          <a:p>
            <a:r>
              <a:rPr lang="en-IN" dirty="0"/>
              <a:t>Layer 2 switching provides the following</a:t>
            </a:r>
          </a:p>
          <a:p>
            <a:r>
              <a:rPr lang="en-IN" dirty="0"/>
              <a:t>Hardware-based bridging (MAC)</a:t>
            </a:r>
          </a:p>
          <a:p>
            <a:r>
              <a:rPr lang="en-IN" dirty="0"/>
              <a:t>Wire speed / non-blocking </a:t>
            </a:r>
            <a:r>
              <a:rPr lang="en-IN" dirty="0">
                <a:hlinkClick r:id="rId8" tooltip="Packet forwarding"/>
              </a:rPr>
              <a:t>forwarding</a:t>
            </a:r>
            <a:endParaRPr lang="en-IN" dirty="0"/>
          </a:p>
          <a:p>
            <a:r>
              <a:rPr lang="en-IN" dirty="0"/>
              <a:t>Low latency</a:t>
            </a:r>
          </a:p>
          <a:p>
            <a:endParaRPr lang="en-IN" dirty="0"/>
          </a:p>
        </p:txBody>
      </p:sp>
    </p:spTree>
    <p:extLst>
      <p:ext uri="{BB962C8B-B14F-4D97-AF65-F5344CB8AC3E}">
        <p14:creationId xmlns:p14="http://schemas.microsoft.com/office/powerpoint/2010/main" val="40098711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4DD54-00FF-4C76-BC8B-3B9C6871AD7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BCDB334-88C6-41D9-9BBB-E27152EE8C34}"/>
              </a:ext>
            </a:extLst>
          </p:cNvPr>
          <p:cNvSpPr>
            <a:spLocks noGrp="1"/>
          </p:cNvSpPr>
          <p:nvPr>
            <p:ph idx="1"/>
          </p:nvPr>
        </p:nvSpPr>
        <p:spPr/>
        <p:txBody>
          <a:bodyPr/>
          <a:lstStyle/>
          <a:p>
            <a:r>
              <a:rPr lang="en-IN" dirty="0"/>
              <a:t>Bridged networks break up collision domains, but the network remains one large </a:t>
            </a:r>
            <a:r>
              <a:rPr lang="en-IN" dirty="0">
                <a:hlinkClick r:id="rId2" tooltip="Broadcast domain"/>
              </a:rPr>
              <a:t>broadcast domain</a:t>
            </a:r>
            <a:r>
              <a:rPr lang="en-IN" dirty="0"/>
              <a:t>. </a:t>
            </a:r>
          </a:p>
          <a:p>
            <a:r>
              <a:rPr lang="en-IN" dirty="0"/>
              <a:t>Similarly, layer 2 switches (bridges) cannot break up broadcast domains, which can cause performance issues and limits the size of your network.</a:t>
            </a:r>
          </a:p>
          <a:p>
            <a:r>
              <a:rPr lang="en-IN" dirty="0"/>
              <a:t> Broadcast and multicasts, along with the slow convergence of spanning tree, can cause major problems as the network grows. </a:t>
            </a:r>
          </a:p>
          <a:p>
            <a:r>
              <a:rPr lang="en-IN" dirty="0"/>
              <a:t>Because of these problems, layer 2 switches cannot completely replace routers in the internet work.</a:t>
            </a:r>
          </a:p>
        </p:txBody>
      </p:sp>
    </p:spTree>
    <p:extLst>
      <p:ext uri="{BB962C8B-B14F-4D97-AF65-F5344CB8AC3E}">
        <p14:creationId xmlns:p14="http://schemas.microsoft.com/office/powerpoint/2010/main" val="20823963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86641-7E8E-4F87-A4A1-0B0DC4C9801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7334EDC-B98B-4448-B547-709142C07535}"/>
              </a:ext>
            </a:extLst>
          </p:cNvPr>
          <p:cNvPicPr>
            <a:picLocks noGrp="1" noChangeAspect="1"/>
          </p:cNvPicPr>
          <p:nvPr>
            <p:ph idx="1"/>
          </p:nvPr>
        </p:nvPicPr>
        <p:blipFill>
          <a:blip r:embed="rId2"/>
          <a:stretch>
            <a:fillRect/>
          </a:stretch>
        </p:blipFill>
        <p:spPr>
          <a:xfrm>
            <a:off x="162987" y="1827628"/>
            <a:ext cx="6382796" cy="3574366"/>
          </a:xfrm>
          <a:prstGeom prst="rect">
            <a:avLst/>
          </a:prstGeom>
        </p:spPr>
      </p:pic>
      <p:pic>
        <p:nvPicPr>
          <p:cNvPr id="1028" name="Picture 4" descr="Image result for L-2 Switch with cables">
            <a:extLst>
              <a:ext uri="{FF2B5EF4-FFF2-40B4-BE49-F238E27FC236}">
                <a16:creationId xmlns:a16="http://schemas.microsoft.com/office/drawing/2014/main" id="{3D82AE3C-141C-4121-ABB3-451FBF9CF3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665" y="2420376"/>
            <a:ext cx="5051437" cy="2981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8110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9C9A8-046F-4455-877D-ABB5970FB4F3}"/>
              </a:ext>
            </a:extLst>
          </p:cNvPr>
          <p:cNvSpPr>
            <a:spLocks noGrp="1"/>
          </p:cNvSpPr>
          <p:nvPr>
            <p:ph type="title"/>
          </p:nvPr>
        </p:nvSpPr>
        <p:spPr/>
        <p:txBody>
          <a:bodyPr/>
          <a:lstStyle/>
          <a:p>
            <a:pPr algn="ctr"/>
            <a:r>
              <a:rPr lang="en-IN" b="1" dirty="0"/>
              <a:t>WIRELESS ACCESS POINT</a:t>
            </a:r>
          </a:p>
        </p:txBody>
      </p:sp>
      <p:sp>
        <p:nvSpPr>
          <p:cNvPr id="3" name="Content Placeholder 2">
            <a:extLst>
              <a:ext uri="{FF2B5EF4-FFF2-40B4-BE49-F238E27FC236}">
                <a16:creationId xmlns:a16="http://schemas.microsoft.com/office/drawing/2014/main" id="{F96394E2-A454-4F64-941C-D2876D7CE97C}"/>
              </a:ext>
            </a:extLst>
          </p:cNvPr>
          <p:cNvSpPr>
            <a:spLocks noGrp="1"/>
          </p:cNvSpPr>
          <p:nvPr>
            <p:ph idx="1"/>
          </p:nvPr>
        </p:nvSpPr>
        <p:spPr/>
        <p:txBody>
          <a:bodyPr/>
          <a:lstStyle/>
          <a:p>
            <a:r>
              <a:rPr lang="en-IN" dirty="0"/>
              <a:t>In </a:t>
            </a:r>
            <a:r>
              <a:rPr lang="en-IN" dirty="0">
                <a:hlinkClick r:id="rId2" tooltip="Computer networking device"/>
              </a:rPr>
              <a:t>computer networking</a:t>
            </a:r>
            <a:r>
              <a:rPr lang="en-IN" dirty="0"/>
              <a:t>, a </a:t>
            </a:r>
            <a:r>
              <a:rPr lang="en-IN" b="1" dirty="0"/>
              <a:t>wireless access point</a:t>
            </a:r>
            <a:r>
              <a:rPr lang="en-IN" dirty="0"/>
              <a:t> (</a:t>
            </a:r>
            <a:r>
              <a:rPr lang="en-IN" b="1" dirty="0"/>
              <a:t>WAP</a:t>
            </a:r>
            <a:r>
              <a:rPr lang="en-IN" dirty="0"/>
              <a:t>), or more generally just </a:t>
            </a:r>
            <a:r>
              <a:rPr lang="en-IN" b="1" dirty="0"/>
              <a:t>access point</a:t>
            </a:r>
            <a:r>
              <a:rPr lang="en-IN" dirty="0"/>
              <a:t> (</a:t>
            </a:r>
            <a:r>
              <a:rPr lang="en-IN" b="1" dirty="0"/>
              <a:t>AP</a:t>
            </a:r>
            <a:r>
              <a:rPr lang="en-IN" dirty="0"/>
              <a:t>), is a </a:t>
            </a:r>
            <a:r>
              <a:rPr lang="en-IN" dirty="0">
                <a:hlinkClick r:id="rId3" tooltip="Networking hardware"/>
              </a:rPr>
              <a:t>networking hardware</a:t>
            </a:r>
            <a:r>
              <a:rPr lang="en-IN" dirty="0"/>
              <a:t> device that allows a </a:t>
            </a:r>
            <a:r>
              <a:rPr lang="en-IN" dirty="0">
                <a:hlinkClick r:id="rId4" tooltip="Wi-Fi"/>
              </a:rPr>
              <a:t>Wi-Fi</a:t>
            </a:r>
            <a:r>
              <a:rPr lang="en-IN" dirty="0"/>
              <a:t> device to connect to a wired network. </a:t>
            </a:r>
          </a:p>
          <a:p>
            <a:r>
              <a:rPr lang="en-IN" dirty="0"/>
              <a:t>The AP usually connects to a router (via a wired network) as a standalone device, but it can also be an integral component of the router itself. </a:t>
            </a:r>
          </a:p>
          <a:p>
            <a:r>
              <a:rPr lang="en-IN" dirty="0"/>
              <a:t>An AP is differentiated from a </a:t>
            </a:r>
            <a:r>
              <a:rPr lang="en-IN" dirty="0">
                <a:hlinkClick r:id="rId5" tooltip="Hotspot (Wi-Fi)"/>
              </a:rPr>
              <a:t>hotspot</a:t>
            </a:r>
            <a:r>
              <a:rPr lang="en-IN" dirty="0"/>
              <a:t>, which is the physical location where Wi-Fi access to a </a:t>
            </a:r>
            <a:r>
              <a:rPr lang="en-IN" dirty="0">
                <a:hlinkClick r:id="rId6" tooltip="WLAN"/>
              </a:rPr>
              <a:t>WLAN</a:t>
            </a:r>
            <a:r>
              <a:rPr lang="en-IN" dirty="0"/>
              <a:t> is available.</a:t>
            </a:r>
          </a:p>
        </p:txBody>
      </p:sp>
    </p:spTree>
    <p:extLst>
      <p:ext uri="{BB962C8B-B14F-4D97-AF65-F5344CB8AC3E}">
        <p14:creationId xmlns:p14="http://schemas.microsoft.com/office/powerpoint/2010/main" val="1423559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FEA4B-32E2-4F11-A2B3-8C122868103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B58CB42-D373-412E-8ACD-A46035F9C7BE}"/>
              </a:ext>
            </a:extLst>
          </p:cNvPr>
          <p:cNvSpPr>
            <a:spLocks noGrp="1"/>
          </p:cNvSpPr>
          <p:nvPr>
            <p:ph idx="1"/>
          </p:nvPr>
        </p:nvSpPr>
        <p:spPr/>
        <p:txBody>
          <a:bodyPr/>
          <a:lstStyle/>
          <a:p>
            <a:r>
              <a:rPr lang="en-IN" dirty="0"/>
              <a:t>An AP connects directly to a wired </a:t>
            </a:r>
            <a:r>
              <a:rPr lang="en-IN" dirty="0">
                <a:hlinkClick r:id="rId2" tooltip="Local area network"/>
              </a:rPr>
              <a:t>local area network</a:t>
            </a:r>
            <a:r>
              <a:rPr lang="en-IN" dirty="0"/>
              <a:t>, typically </a:t>
            </a:r>
            <a:r>
              <a:rPr lang="en-IN" dirty="0">
                <a:hlinkClick r:id="rId3" tooltip="Ethernet"/>
              </a:rPr>
              <a:t>Ethernet</a:t>
            </a:r>
            <a:r>
              <a:rPr lang="en-IN" dirty="0"/>
              <a:t>, and the AP then provides wireless connections using </a:t>
            </a:r>
            <a:r>
              <a:rPr lang="en-IN" dirty="0">
                <a:hlinkClick r:id="rId4" tooltip="Wireless LAN"/>
              </a:rPr>
              <a:t>wireless LAN</a:t>
            </a:r>
            <a:r>
              <a:rPr lang="en-IN" dirty="0"/>
              <a:t> technology, typically Wi-Fi, for other devices to utilize that wired connection. </a:t>
            </a:r>
          </a:p>
          <a:p>
            <a:r>
              <a:rPr lang="en-IN" dirty="0"/>
              <a:t>APs support the connection of multiple wireless devices through their one wired connection.</a:t>
            </a:r>
          </a:p>
          <a:p>
            <a:r>
              <a:rPr lang="en-IN" dirty="0"/>
              <a:t>Wi-Fi at 5 GHz goes only half as far as Wi-Fi at 2.4 GHz. </a:t>
            </a:r>
          </a:p>
        </p:txBody>
      </p:sp>
    </p:spTree>
    <p:extLst>
      <p:ext uri="{BB962C8B-B14F-4D97-AF65-F5344CB8AC3E}">
        <p14:creationId xmlns:p14="http://schemas.microsoft.com/office/powerpoint/2010/main" val="231013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8A1BB-2BE1-4D4C-B920-E91E142888C4}"/>
              </a:ext>
            </a:extLst>
          </p:cNvPr>
          <p:cNvSpPr>
            <a:spLocks noGrp="1"/>
          </p:cNvSpPr>
          <p:nvPr>
            <p:ph type="title"/>
          </p:nvPr>
        </p:nvSpPr>
        <p:spPr/>
        <p:txBody>
          <a:bodyPr/>
          <a:lstStyle/>
          <a:p>
            <a:r>
              <a:rPr lang="en-US" dirty="0"/>
              <a:t>Hop-to-hop Delivery</a:t>
            </a:r>
            <a:endParaRPr lang="en-IN" dirty="0"/>
          </a:p>
        </p:txBody>
      </p:sp>
      <p:pic>
        <p:nvPicPr>
          <p:cNvPr id="4" name="Picture 6">
            <a:extLst>
              <a:ext uri="{FF2B5EF4-FFF2-40B4-BE49-F238E27FC236}">
                <a16:creationId xmlns:a16="http://schemas.microsoft.com/office/drawing/2014/main" id="{F2A29816-66B6-4DB3-924A-A00921C0A9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38145" y="2057400"/>
            <a:ext cx="5482372"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82728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506D3-FFB1-4157-941B-E99BBE7CCD77}"/>
              </a:ext>
            </a:extLst>
          </p:cNvPr>
          <p:cNvSpPr>
            <a:spLocks noGrp="1"/>
          </p:cNvSpPr>
          <p:nvPr>
            <p:ph type="title"/>
          </p:nvPr>
        </p:nvSpPr>
        <p:spPr/>
        <p:txBody>
          <a:bodyPr/>
          <a:lstStyle/>
          <a:p>
            <a:r>
              <a:rPr lang="en-IN" dirty="0"/>
              <a:t>Types of Computer Network</a:t>
            </a:r>
            <a:br>
              <a:rPr lang="en-IN" dirty="0"/>
            </a:br>
            <a:endParaRPr lang="en-IN" dirty="0"/>
          </a:p>
        </p:txBody>
      </p:sp>
      <p:sp>
        <p:nvSpPr>
          <p:cNvPr id="3" name="Content Placeholder 2">
            <a:extLst>
              <a:ext uri="{FF2B5EF4-FFF2-40B4-BE49-F238E27FC236}">
                <a16:creationId xmlns:a16="http://schemas.microsoft.com/office/drawing/2014/main" id="{8CD0A220-61F6-4E95-A01F-9C3496EC5B83}"/>
              </a:ext>
            </a:extLst>
          </p:cNvPr>
          <p:cNvSpPr>
            <a:spLocks noGrp="1"/>
          </p:cNvSpPr>
          <p:nvPr>
            <p:ph idx="1"/>
          </p:nvPr>
        </p:nvSpPr>
        <p:spPr/>
        <p:txBody>
          <a:bodyPr>
            <a:normAutofit lnSpcReduction="10000"/>
          </a:bodyPr>
          <a:lstStyle/>
          <a:p>
            <a:r>
              <a:rPr lang="en-IN" dirty="0"/>
              <a:t>Computer network can be classified according to their geographical area and their uses.</a:t>
            </a:r>
            <a:br>
              <a:rPr lang="en-IN" dirty="0"/>
            </a:br>
            <a:r>
              <a:rPr lang="en-IN" dirty="0"/>
              <a:t>Depending upon the geographical area covered by a network, it is classified as:</a:t>
            </a:r>
          </a:p>
          <a:p>
            <a:r>
              <a:rPr lang="en-IN" dirty="0"/>
              <a:t>Local area network(LAN)</a:t>
            </a:r>
          </a:p>
          <a:p>
            <a:r>
              <a:rPr lang="en-IN" dirty="0"/>
              <a:t>Wide area network(WAN)</a:t>
            </a:r>
          </a:p>
          <a:p>
            <a:r>
              <a:rPr lang="en-IN" dirty="0"/>
              <a:t>Personal area network(PAN)</a:t>
            </a:r>
          </a:p>
          <a:p>
            <a:r>
              <a:rPr lang="en-IN" dirty="0"/>
              <a:t>Metropolitan area network(MAN)</a:t>
            </a:r>
          </a:p>
          <a:p>
            <a:r>
              <a:rPr lang="en-IN" dirty="0"/>
              <a:t>Campus Area Network (CAN)</a:t>
            </a:r>
          </a:p>
          <a:p>
            <a:r>
              <a:rPr lang="en-IN" dirty="0"/>
              <a:t>Home Area Network(HAN)</a:t>
            </a:r>
          </a:p>
          <a:p>
            <a:r>
              <a:rPr lang="en-IN" dirty="0"/>
              <a:t>Wireless Local Area Network (WLAN)</a:t>
            </a:r>
          </a:p>
          <a:p>
            <a:endParaRPr lang="en-IN" dirty="0"/>
          </a:p>
        </p:txBody>
      </p:sp>
    </p:spTree>
    <p:extLst>
      <p:ext uri="{BB962C8B-B14F-4D97-AF65-F5344CB8AC3E}">
        <p14:creationId xmlns:p14="http://schemas.microsoft.com/office/powerpoint/2010/main" val="28381868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6E2E8-CAE6-4F00-98FA-4EDF5742730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6CEE93E-02F0-4079-8E9F-A61BDD71ABE9}"/>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3528038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4F30-05A9-488E-84EA-AB1683F3DD9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7328C83-114D-4A14-A262-4EB6F002BFFB}"/>
              </a:ext>
            </a:extLst>
          </p:cNvPr>
          <p:cNvSpPr>
            <a:spLocks noGrp="1"/>
          </p:cNvSpPr>
          <p:nvPr>
            <p:ph idx="1"/>
          </p:nvPr>
        </p:nvSpPr>
        <p:spPr/>
        <p:txBody>
          <a:bodyPr/>
          <a:lstStyle/>
          <a:p>
            <a:r>
              <a:rPr lang="en-IN" dirty="0"/>
              <a:t>PAN, LAN, WAN, GAN classification</a:t>
            </a:r>
          </a:p>
        </p:txBody>
      </p:sp>
      <p:pic>
        <p:nvPicPr>
          <p:cNvPr id="4" name="Picture 3">
            <a:extLst>
              <a:ext uri="{FF2B5EF4-FFF2-40B4-BE49-F238E27FC236}">
                <a16:creationId xmlns:a16="http://schemas.microsoft.com/office/drawing/2014/main" id="{5B4A2163-9528-4C6F-A89D-8B9A0BC609AC}"/>
              </a:ext>
            </a:extLst>
          </p:cNvPr>
          <p:cNvPicPr>
            <a:picLocks noChangeAspect="1"/>
          </p:cNvPicPr>
          <p:nvPr/>
        </p:nvPicPr>
        <p:blipFill>
          <a:blip r:embed="rId2"/>
          <a:stretch>
            <a:fillRect/>
          </a:stretch>
        </p:blipFill>
        <p:spPr>
          <a:xfrm>
            <a:off x="436099" y="298938"/>
            <a:ext cx="11310424" cy="6270674"/>
          </a:xfrm>
          <a:prstGeom prst="rect">
            <a:avLst/>
          </a:prstGeom>
        </p:spPr>
      </p:pic>
    </p:spTree>
    <p:extLst>
      <p:ext uri="{BB962C8B-B14F-4D97-AF65-F5344CB8AC3E}">
        <p14:creationId xmlns:p14="http://schemas.microsoft.com/office/powerpoint/2010/main" val="19045617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528C9-6327-460E-AD22-5D6A0586EE94}"/>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1A4CA3FA-4275-445E-81C3-26C61852B9CC}"/>
              </a:ext>
            </a:extLst>
          </p:cNvPr>
          <p:cNvPicPr>
            <a:picLocks noGrp="1" noChangeAspect="1"/>
          </p:cNvPicPr>
          <p:nvPr>
            <p:ph idx="1"/>
          </p:nvPr>
        </p:nvPicPr>
        <p:blipFill>
          <a:blip r:embed="rId2"/>
          <a:stretch>
            <a:fillRect/>
          </a:stretch>
        </p:blipFill>
        <p:spPr>
          <a:xfrm>
            <a:off x="590843" y="287408"/>
            <a:ext cx="11099409" cy="6211865"/>
          </a:xfrm>
          <a:prstGeom prst="rect">
            <a:avLst/>
          </a:prstGeom>
        </p:spPr>
      </p:pic>
    </p:spTree>
    <p:extLst>
      <p:ext uri="{BB962C8B-B14F-4D97-AF65-F5344CB8AC3E}">
        <p14:creationId xmlns:p14="http://schemas.microsoft.com/office/powerpoint/2010/main" val="18368787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872E66-D54E-42EC-9ABB-C73E43D3075F}"/>
              </a:ext>
            </a:extLst>
          </p:cNvPr>
          <p:cNvPicPr>
            <a:picLocks noChangeAspect="1"/>
          </p:cNvPicPr>
          <p:nvPr/>
        </p:nvPicPr>
        <p:blipFill>
          <a:blip r:embed="rId2"/>
          <a:stretch>
            <a:fillRect/>
          </a:stretch>
        </p:blipFill>
        <p:spPr>
          <a:xfrm>
            <a:off x="956603" y="309489"/>
            <a:ext cx="10550769" cy="5992837"/>
          </a:xfrm>
          <a:prstGeom prst="rect">
            <a:avLst/>
          </a:prstGeom>
        </p:spPr>
      </p:pic>
      <p:sp>
        <p:nvSpPr>
          <p:cNvPr id="2" name="Title 1">
            <a:extLst>
              <a:ext uri="{FF2B5EF4-FFF2-40B4-BE49-F238E27FC236}">
                <a16:creationId xmlns:a16="http://schemas.microsoft.com/office/drawing/2014/main" id="{4773A540-6BA2-4DDE-933A-578F51568A28}"/>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4480D60E-9F3D-421D-B34F-C4D0DEBDCF92}"/>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4576104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E94B9-5E7E-464B-814C-36A9B75A9327}"/>
              </a:ext>
            </a:extLst>
          </p:cNvPr>
          <p:cNvSpPr>
            <a:spLocks noGrp="1"/>
          </p:cNvSpPr>
          <p:nvPr>
            <p:ph type="title"/>
          </p:nvPr>
        </p:nvSpPr>
        <p:spPr/>
        <p:txBody>
          <a:bodyPr/>
          <a:lstStyle/>
          <a:p>
            <a:r>
              <a:rPr lang="en-IN" dirty="0"/>
              <a:t>Characteristics of a LAN include:</a:t>
            </a:r>
          </a:p>
        </p:txBody>
      </p:sp>
      <p:sp>
        <p:nvSpPr>
          <p:cNvPr id="3" name="Content Placeholder 2">
            <a:extLst>
              <a:ext uri="{FF2B5EF4-FFF2-40B4-BE49-F238E27FC236}">
                <a16:creationId xmlns:a16="http://schemas.microsoft.com/office/drawing/2014/main" id="{AB2E02CF-DBE0-450A-B89E-474D072BF39D}"/>
              </a:ext>
            </a:extLst>
          </p:cNvPr>
          <p:cNvSpPr>
            <a:spLocks noGrp="1"/>
          </p:cNvSpPr>
          <p:nvPr>
            <p:ph idx="1"/>
          </p:nvPr>
        </p:nvSpPr>
        <p:spPr/>
        <p:txBody>
          <a:bodyPr/>
          <a:lstStyle/>
          <a:p>
            <a:r>
              <a:rPr lang="en-IN" dirty="0"/>
              <a:t>Limited geographic operation up to 10 Km</a:t>
            </a:r>
          </a:p>
          <a:p>
            <a:r>
              <a:rPr lang="en-IN" dirty="0"/>
              <a:t>High speed data transfer rates</a:t>
            </a:r>
          </a:p>
          <a:p>
            <a:r>
              <a:rPr lang="en-IN" dirty="0"/>
              <a:t>Full time connectivity to local services</a:t>
            </a:r>
          </a:p>
          <a:p>
            <a:r>
              <a:rPr lang="en-IN" dirty="0"/>
              <a:t>Generally lower in cost than a WAN</a:t>
            </a:r>
          </a:p>
          <a:p>
            <a:r>
              <a:rPr lang="en-IN" dirty="0"/>
              <a:t>It uses mainly bus, ring and star topology</a:t>
            </a:r>
          </a:p>
          <a:p>
            <a:r>
              <a:rPr lang="en-IN" dirty="0"/>
              <a:t>LAN support a variety of transmission medium such as Ethernet ,</a:t>
            </a:r>
            <a:r>
              <a:rPr lang="en-IN" dirty="0" err="1"/>
              <a:t>fiber</a:t>
            </a:r>
            <a:r>
              <a:rPr lang="en-IN" dirty="0"/>
              <a:t>, wireless etc</a:t>
            </a:r>
          </a:p>
          <a:p>
            <a:r>
              <a:rPr lang="en-IN" dirty="0"/>
              <a:t>Requires little wiring, typically a single cable connecting to each device</a:t>
            </a:r>
          </a:p>
          <a:p>
            <a:endParaRPr lang="en-IN" dirty="0"/>
          </a:p>
        </p:txBody>
      </p:sp>
    </p:spTree>
    <p:extLst>
      <p:ext uri="{BB962C8B-B14F-4D97-AF65-F5344CB8AC3E}">
        <p14:creationId xmlns:p14="http://schemas.microsoft.com/office/powerpoint/2010/main" val="33128303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221E6-A78B-411E-92DB-E3843993303C}"/>
              </a:ext>
            </a:extLst>
          </p:cNvPr>
          <p:cNvSpPr>
            <a:spLocks noGrp="1"/>
          </p:cNvSpPr>
          <p:nvPr>
            <p:ph type="title"/>
          </p:nvPr>
        </p:nvSpPr>
        <p:spPr/>
        <p:txBody>
          <a:bodyPr/>
          <a:lstStyle/>
          <a:p>
            <a:r>
              <a:rPr lang="en-IN" b="1" dirty="0"/>
              <a:t>Advantages and Disadvantages of LAN</a:t>
            </a:r>
            <a:endParaRPr lang="en-IN" dirty="0"/>
          </a:p>
        </p:txBody>
      </p:sp>
      <p:sp>
        <p:nvSpPr>
          <p:cNvPr id="3" name="Content Placeholder 2">
            <a:extLst>
              <a:ext uri="{FF2B5EF4-FFF2-40B4-BE49-F238E27FC236}">
                <a16:creationId xmlns:a16="http://schemas.microsoft.com/office/drawing/2014/main" id="{C1ABEEAB-AC7F-4E9A-A213-2335C558581D}"/>
              </a:ext>
            </a:extLst>
          </p:cNvPr>
          <p:cNvSpPr>
            <a:spLocks noGrp="1"/>
          </p:cNvSpPr>
          <p:nvPr>
            <p:ph idx="1"/>
          </p:nvPr>
        </p:nvSpPr>
        <p:spPr/>
        <p:txBody>
          <a:bodyPr>
            <a:normAutofit lnSpcReduction="10000"/>
          </a:bodyPr>
          <a:lstStyle/>
          <a:p>
            <a:pPr marL="45720" indent="0">
              <a:buNone/>
            </a:pPr>
            <a:br>
              <a:rPr lang="en-IN" dirty="0"/>
            </a:br>
            <a:r>
              <a:rPr lang="en-IN" dirty="0"/>
              <a:t>Advantages</a:t>
            </a:r>
          </a:p>
          <a:p>
            <a:r>
              <a:rPr lang="en-IN" dirty="0"/>
              <a:t>Lower in cost</a:t>
            </a:r>
          </a:p>
          <a:p>
            <a:r>
              <a:rPr lang="en-IN" dirty="0"/>
              <a:t>Sharing of Resources</a:t>
            </a:r>
          </a:p>
          <a:p>
            <a:r>
              <a:rPr lang="en-IN" dirty="0"/>
              <a:t>High Speed</a:t>
            </a:r>
          </a:p>
          <a:p>
            <a:r>
              <a:rPr lang="en-IN" dirty="0"/>
              <a:t>Security</a:t>
            </a:r>
          </a:p>
          <a:p>
            <a:r>
              <a:rPr lang="en-IN" dirty="0"/>
              <a:t>Disadvantages</a:t>
            </a:r>
          </a:p>
          <a:p>
            <a:r>
              <a:rPr lang="en-IN" dirty="0"/>
              <a:t>When number of nodes became increases then performance became decrease.</a:t>
            </a:r>
          </a:p>
          <a:p>
            <a:r>
              <a:rPr lang="en-IN" dirty="0"/>
              <a:t>Area covered is limited.</a:t>
            </a:r>
          </a:p>
          <a:p>
            <a:endParaRPr lang="en-IN" dirty="0"/>
          </a:p>
        </p:txBody>
      </p:sp>
    </p:spTree>
    <p:extLst>
      <p:ext uri="{BB962C8B-B14F-4D97-AF65-F5344CB8AC3E}">
        <p14:creationId xmlns:p14="http://schemas.microsoft.com/office/powerpoint/2010/main" val="4312050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46B84-B499-4947-8F3D-C9167EDD99FF}"/>
              </a:ext>
            </a:extLst>
          </p:cNvPr>
          <p:cNvSpPr>
            <a:spLocks noGrp="1"/>
          </p:cNvSpPr>
          <p:nvPr>
            <p:ph type="title"/>
          </p:nvPr>
        </p:nvSpPr>
        <p:spPr/>
        <p:txBody>
          <a:bodyPr/>
          <a:lstStyle/>
          <a:p>
            <a:r>
              <a:rPr lang="en-IN" b="1" dirty="0"/>
              <a:t>Advantages and Disadvantages of WAN</a:t>
            </a:r>
            <a:br>
              <a:rPr lang="en-IN" dirty="0"/>
            </a:br>
            <a:endParaRPr lang="en-IN" dirty="0"/>
          </a:p>
        </p:txBody>
      </p:sp>
      <p:sp>
        <p:nvSpPr>
          <p:cNvPr id="3" name="Content Placeholder 2">
            <a:extLst>
              <a:ext uri="{FF2B5EF4-FFF2-40B4-BE49-F238E27FC236}">
                <a16:creationId xmlns:a16="http://schemas.microsoft.com/office/drawing/2014/main" id="{5BFFE2CE-2EE2-44D5-BC9A-0BEF79507CF5}"/>
              </a:ext>
            </a:extLst>
          </p:cNvPr>
          <p:cNvSpPr>
            <a:spLocks noGrp="1"/>
          </p:cNvSpPr>
          <p:nvPr>
            <p:ph idx="1"/>
          </p:nvPr>
        </p:nvSpPr>
        <p:spPr/>
        <p:txBody>
          <a:bodyPr>
            <a:normAutofit/>
          </a:bodyPr>
          <a:lstStyle/>
          <a:p>
            <a:r>
              <a:rPr lang="en-IN" dirty="0"/>
              <a:t>Advantages</a:t>
            </a:r>
          </a:p>
          <a:p>
            <a:r>
              <a:rPr lang="en-IN" dirty="0"/>
              <a:t>large geographical area</a:t>
            </a:r>
          </a:p>
          <a:p>
            <a:r>
              <a:rPr lang="en-IN" dirty="0"/>
              <a:t>Disadvantages</a:t>
            </a:r>
          </a:p>
          <a:p>
            <a:r>
              <a:rPr lang="en-IN" dirty="0"/>
              <a:t>Complicated and complex</a:t>
            </a:r>
          </a:p>
          <a:p>
            <a:r>
              <a:rPr lang="en-IN" dirty="0"/>
              <a:t>High cost</a:t>
            </a:r>
          </a:p>
          <a:p>
            <a:r>
              <a:rPr lang="en-IN" dirty="0"/>
              <a:t>Required high performance devices</a:t>
            </a:r>
          </a:p>
          <a:p>
            <a:r>
              <a:rPr lang="en-IN" dirty="0"/>
              <a:t>low security</a:t>
            </a:r>
          </a:p>
          <a:p>
            <a:r>
              <a:rPr lang="en-IN" dirty="0"/>
              <a:t>WANs use very expensive network equipment.</a:t>
            </a:r>
          </a:p>
          <a:p>
            <a:endParaRPr lang="en-IN" dirty="0"/>
          </a:p>
        </p:txBody>
      </p:sp>
    </p:spTree>
    <p:extLst>
      <p:ext uri="{BB962C8B-B14F-4D97-AF65-F5344CB8AC3E}">
        <p14:creationId xmlns:p14="http://schemas.microsoft.com/office/powerpoint/2010/main" val="15430794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5C96A-07DE-47B9-9D8B-224EA8E5402E}"/>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53767775-2B0F-451D-BD93-C076CF561EF9}"/>
              </a:ext>
            </a:extLst>
          </p:cNvPr>
          <p:cNvPicPr>
            <a:picLocks noGrp="1" noChangeAspect="1"/>
          </p:cNvPicPr>
          <p:nvPr>
            <p:ph idx="1"/>
          </p:nvPr>
        </p:nvPicPr>
        <p:blipFill>
          <a:blip r:embed="rId2"/>
          <a:stretch>
            <a:fillRect/>
          </a:stretch>
        </p:blipFill>
        <p:spPr>
          <a:xfrm>
            <a:off x="393896" y="266305"/>
            <a:ext cx="11535508" cy="6373645"/>
          </a:xfrm>
          <a:prstGeom prst="rect">
            <a:avLst/>
          </a:prstGeom>
        </p:spPr>
      </p:pic>
    </p:spTree>
    <p:extLst>
      <p:ext uri="{BB962C8B-B14F-4D97-AF65-F5344CB8AC3E}">
        <p14:creationId xmlns:p14="http://schemas.microsoft.com/office/powerpoint/2010/main" val="32409399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D5D7C-1BB8-497E-8099-BE634324F969}"/>
              </a:ext>
            </a:extLst>
          </p:cNvPr>
          <p:cNvSpPr>
            <a:spLocks noGrp="1"/>
          </p:cNvSpPr>
          <p:nvPr>
            <p:ph type="title"/>
          </p:nvPr>
        </p:nvSpPr>
        <p:spPr/>
        <p:txBody>
          <a:bodyPr/>
          <a:lstStyle/>
          <a:p>
            <a:r>
              <a:rPr lang="en-IN"/>
              <a:t>Key factors in evolution of Data Communication. </a:t>
            </a:r>
          </a:p>
        </p:txBody>
      </p:sp>
      <p:pic>
        <p:nvPicPr>
          <p:cNvPr id="4" name="Content Placeholder 3">
            <a:extLst>
              <a:ext uri="{FF2B5EF4-FFF2-40B4-BE49-F238E27FC236}">
                <a16:creationId xmlns:a16="http://schemas.microsoft.com/office/drawing/2014/main" id="{D539D5AF-6CB8-49A6-A2F6-BBD911D3FE45}"/>
              </a:ext>
            </a:extLst>
          </p:cNvPr>
          <p:cNvPicPr>
            <a:picLocks noGrp="1" noChangeAspect="1"/>
          </p:cNvPicPr>
          <p:nvPr>
            <p:ph idx="1"/>
          </p:nvPr>
        </p:nvPicPr>
        <p:blipFill>
          <a:blip r:embed="rId2"/>
          <a:stretch>
            <a:fillRect/>
          </a:stretch>
        </p:blipFill>
        <p:spPr>
          <a:xfrm>
            <a:off x="979960" y="1965960"/>
            <a:ext cx="10471142" cy="4334232"/>
          </a:xfrm>
          <a:prstGeom prst="rect">
            <a:avLst/>
          </a:prstGeom>
        </p:spPr>
      </p:pic>
    </p:spTree>
    <p:extLst>
      <p:ext uri="{BB962C8B-B14F-4D97-AF65-F5344CB8AC3E}">
        <p14:creationId xmlns:p14="http://schemas.microsoft.com/office/powerpoint/2010/main" val="2505169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F7ADA-53F9-47B0-B534-A1F972F585EA}"/>
              </a:ext>
            </a:extLst>
          </p:cNvPr>
          <p:cNvSpPr>
            <a:spLocks noGrp="1"/>
          </p:cNvSpPr>
          <p:nvPr>
            <p:ph type="title"/>
          </p:nvPr>
        </p:nvSpPr>
        <p:spPr/>
        <p:txBody>
          <a:bodyPr/>
          <a:lstStyle/>
          <a:p>
            <a:r>
              <a:rPr lang="en-US" dirty="0"/>
              <a:t>Network Layer</a:t>
            </a:r>
            <a:endParaRPr lang="en-IN" dirty="0"/>
          </a:p>
        </p:txBody>
      </p:sp>
      <p:sp>
        <p:nvSpPr>
          <p:cNvPr id="3" name="Content Placeholder 2">
            <a:extLst>
              <a:ext uri="{FF2B5EF4-FFF2-40B4-BE49-F238E27FC236}">
                <a16:creationId xmlns:a16="http://schemas.microsoft.com/office/drawing/2014/main" id="{6DA35AAF-EE25-44E5-9BE2-2F38617A66DA}"/>
              </a:ext>
            </a:extLst>
          </p:cNvPr>
          <p:cNvSpPr>
            <a:spLocks noGrp="1"/>
          </p:cNvSpPr>
          <p:nvPr>
            <p:ph idx="1"/>
          </p:nvPr>
        </p:nvSpPr>
        <p:spPr/>
        <p:txBody>
          <a:bodyPr/>
          <a:lstStyle/>
          <a:p>
            <a:r>
              <a:rPr lang="en-US" altLang="en-US" b="1" dirty="0"/>
              <a:t>The network layer is responsible for the delivery of individual packets from the source host to the destination host.</a:t>
            </a:r>
          </a:p>
          <a:p>
            <a:pPr lvl="1"/>
            <a:r>
              <a:rPr lang="en-US" altLang="en-US" b="1" dirty="0"/>
              <a:t>Logical addressing</a:t>
            </a:r>
          </a:p>
          <a:p>
            <a:pPr lvl="1"/>
            <a:r>
              <a:rPr lang="en-US" altLang="en-US" b="1" dirty="0"/>
              <a:t>Routing</a:t>
            </a:r>
            <a:endParaRPr lang="en-IN" b="1" dirty="0"/>
          </a:p>
        </p:txBody>
      </p:sp>
    </p:spTree>
    <p:extLst>
      <p:ext uri="{BB962C8B-B14F-4D97-AF65-F5344CB8AC3E}">
        <p14:creationId xmlns:p14="http://schemas.microsoft.com/office/powerpoint/2010/main" val="27798819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C5BDB-205B-4597-A847-71FF5DF9A569}"/>
              </a:ext>
            </a:extLst>
          </p:cNvPr>
          <p:cNvSpPr>
            <a:spLocks noGrp="1"/>
          </p:cNvSpPr>
          <p:nvPr>
            <p:ph type="title"/>
          </p:nvPr>
        </p:nvSpPr>
        <p:spPr/>
        <p:txBody>
          <a:bodyPr/>
          <a:lstStyle/>
          <a:p>
            <a:r>
              <a:rPr lang="en-IN" b="1" dirty="0"/>
              <a:t>Role of Technology</a:t>
            </a:r>
            <a:br>
              <a:rPr lang="en-IN" b="1" dirty="0"/>
            </a:br>
            <a:endParaRPr lang="en-IN" dirty="0"/>
          </a:p>
        </p:txBody>
      </p:sp>
      <p:sp>
        <p:nvSpPr>
          <p:cNvPr id="3" name="Content Placeholder 2">
            <a:extLst>
              <a:ext uri="{FF2B5EF4-FFF2-40B4-BE49-F238E27FC236}">
                <a16:creationId xmlns:a16="http://schemas.microsoft.com/office/drawing/2014/main" id="{A9BD2596-B7D1-4FA4-A222-766CAB4E8915}"/>
              </a:ext>
            </a:extLst>
          </p:cNvPr>
          <p:cNvSpPr>
            <a:spLocks noGrp="1"/>
          </p:cNvSpPr>
          <p:nvPr>
            <p:ph idx="1"/>
          </p:nvPr>
        </p:nvSpPr>
        <p:spPr>
          <a:xfrm>
            <a:off x="1142999" y="1433511"/>
            <a:ext cx="10627190" cy="13611717"/>
          </a:xfrm>
        </p:spPr>
        <p:txBody>
          <a:bodyPr/>
          <a:lstStyle/>
          <a:p>
            <a:r>
              <a:rPr lang="en-IN" dirty="0"/>
              <a:t> no signal can propagate faster than the speed of light, and hence there is a minimum delay or latency in the transfer of a message between two points a certain distance apart.</a:t>
            </a:r>
          </a:p>
          <a:p>
            <a:endParaRPr lang="en-IN" dirty="0"/>
          </a:p>
        </p:txBody>
      </p:sp>
      <p:pic>
        <p:nvPicPr>
          <p:cNvPr id="1026" name="Picture 2" descr="http://www.fishercom.xyz/digital-transmission/images/8664_31_22.jpg">
            <a:extLst>
              <a:ext uri="{FF2B5EF4-FFF2-40B4-BE49-F238E27FC236}">
                <a16:creationId xmlns:a16="http://schemas.microsoft.com/office/drawing/2014/main" id="{55E5F144-1603-4A4A-946C-AF333B0148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7737" y="2181225"/>
            <a:ext cx="2881020" cy="4205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447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3AF66-FB94-498D-8127-61AE29F910EA}"/>
              </a:ext>
            </a:extLst>
          </p:cNvPr>
          <p:cNvSpPr>
            <a:spLocks noGrp="1"/>
          </p:cNvSpPr>
          <p:nvPr>
            <p:ph type="title"/>
          </p:nvPr>
        </p:nvSpPr>
        <p:spPr/>
        <p:txBody>
          <a:bodyPr/>
          <a:lstStyle/>
          <a:p>
            <a:r>
              <a:rPr lang="en-IN" b="1" dirty="0"/>
              <a:t>Role of Regulation</a:t>
            </a:r>
            <a:br>
              <a:rPr lang="en-IN" b="1" dirty="0"/>
            </a:br>
            <a:endParaRPr lang="en-IN" dirty="0"/>
          </a:p>
        </p:txBody>
      </p:sp>
      <p:sp>
        <p:nvSpPr>
          <p:cNvPr id="3" name="Content Placeholder 2">
            <a:extLst>
              <a:ext uri="{FF2B5EF4-FFF2-40B4-BE49-F238E27FC236}">
                <a16:creationId xmlns:a16="http://schemas.microsoft.com/office/drawing/2014/main" id="{01EB1117-C7E9-40BB-A65F-EB64B4AD640F}"/>
              </a:ext>
            </a:extLst>
          </p:cNvPr>
          <p:cNvSpPr>
            <a:spLocks noGrp="1"/>
          </p:cNvSpPr>
          <p:nvPr>
            <p:ph idx="1"/>
          </p:nvPr>
        </p:nvSpPr>
        <p:spPr/>
        <p:txBody>
          <a:bodyPr/>
          <a:lstStyle/>
          <a:p>
            <a:r>
              <a:rPr lang="en-IN" dirty="0"/>
              <a:t> telephone service is now considered an essential "lifeline" service in many countries, and regulation plays a role in ensuring that access to a minimal level of service is available to everybody. Regulation can also play a role in addressing the issue of which information should be available to people over a communications network. </a:t>
            </a:r>
          </a:p>
          <a:p>
            <a:r>
              <a:rPr lang="en-IN" dirty="0"/>
              <a:t>Should encryption be so secure that no one, not even the government in matters of national security, can decipher transmitted information? These questions are not easily answered. The point here is that regulation on these matters will provide a framework that determines what types of services and networks can be implemented.</a:t>
            </a:r>
          </a:p>
        </p:txBody>
      </p:sp>
    </p:spTree>
    <p:extLst>
      <p:ext uri="{BB962C8B-B14F-4D97-AF65-F5344CB8AC3E}">
        <p14:creationId xmlns:p14="http://schemas.microsoft.com/office/powerpoint/2010/main" val="36727385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01CB9-357F-4E01-B694-667763FB580C}"/>
              </a:ext>
            </a:extLst>
          </p:cNvPr>
          <p:cNvSpPr>
            <a:spLocks noGrp="1"/>
          </p:cNvSpPr>
          <p:nvPr>
            <p:ph type="title"/>
          </p:nvPr>
        </p:nvSpPr>
        <p:spPr/>
        <p:txBody>
          <a:bodyPr/>
          <a:lstStyle/>
          <a:p>
            <a:r>
              <a:rPr lang="en-IN" b="1" dirty="0"/>
              <a:t>Role of the Market</a:t>
            </a:r>
            <a:br>
              <a:rPr lang="en-IN" b="1" dirty="0"/>
            </a:br>
            <a:endParaRPr lang="en-IN" dirty="0"/>
          </a:p>
        </p:txBody>
      </p:sp>
      <p:sp>
        <p:nvSpPr>
          <p:cNvPr id="3" name="Content Placeholder 2">
            <a:extLst>
              <a:ext uri="{FF2B5EF4-FFF2-40B4-BE49-F238E27FC236}">
                <a16:creationId xmlns:a16="http://schemas.microsoft.com/office/drawing/2014/main" id="{80F9D18D-5EDF-4FAB-8273-265ED86B4B51}"/>
              </a:ext>
            </a:extLst>
          </p:cNvPr>
          <p:cNvSpPr>
            <a:spLocks noGrp="1"/>
          </p:cNvSpPr>
          <p:nvPr>
            <p:ph idx="1"/>
          </p:nvPr>
        </p:nvSpPr>
        <p:spPr/>
        <p:txBody>
          <a:bodyPr/>
          <a:lstStyle/>
          <a:p>
            <a:r>
              <a:rPr lang="en-IN" dirty="0"/>
              <a:t>consider the deployment of cellular radio telephony. </a:t>
            </a:r>
          </a:p>
          <a:p>
            <a:r>
              <a:rPr lang="en-IN" dirty="0"/>
              <a:t>The service, first introduced in the late 1970s, was initially deployed as a high-end service that would appeal to a relatively narrow segment of people who had to communicate while on the move. </a:t>
            </a:r>
          </a:p>
          <a:p>
            <a:r>
              <a:rPr lang="en-IN" dirty="0"/>
              <a:t>This deployment successfully established the initial market. The utility of being able to communicate while on the move had such broad appeal that the service mushroomed over a very short period of time. </a:t>
            </a:r>
          </a:p>
          <a:p>
            <a:r>
              <a:rPr lang="en-IN" dirty="0"/>
              <a:t>The explosive growth in the number of cellular telephone subscribers prompted the deployment of new wireless technologies.</a:t>
            </a:r>
          </a:p>
        </p:txBody>
      </p:sp>
    </p:spTree>
    <p:extLst>
      <p:ext uri="{BB962C8B-B14F-4D97-AF65-F5344CB8AC3E}">
        <p14:creationId xmlns:p14="http://schemas.microsoft.com/office/powerpoint/2010/main" val="37282079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EE902-3E10-42FB-BE01-B744C63675D7}"/>
              </a:ext>
            </a:extLst>
          </p:cNvPr>
          <p:cNvSpPr>
            <a:spLocks noGrp="1"/>
          </p:cNvSpPr>
          <p:nvPr>
            <p:ph type="title"/>
          </p:nvPr>
        </p:nvSpPr>
        <p:spPr/>
        <p:txBody>
          <a:bodyPr/>
          <a:lstStyle/>
          <a:p>
            <a:r>
              <a:rPr lang="en-IN" b="1" dirty="0"/>
              <a:t>Role of Standards</a:t>
            </a:r>
            <a:br>
              <a:rPr lang="en-IN" b="1" dirty="0"/>
            </a:br>
            <a:endParaRPr lang="en-IN" dirty="0"/>
          </a:p>
        </p:txBody>
      </p:sp>
      <p:sp>
        <p:nvSpPr>
          <p:cNvPr id="3" name="Content Placeholder 2">
            <a:extLst>
              <a:ext uri="{FF2B5EF4-FFF2-40B4-BE49-F238E27FC236}">
                <a16:creationId xmlns:a16="http://schemas.microsoft.com/office/drawing/2014/main" id="{71BCFE9E-D465-42EA-B4EB-7AA6700D0331}"/>
              </a:ext>
            </a:extLst>
          </p:cNvPr>
          <p:cNvSpPr>
            <a:spLocks noGrp="1"/>
          </p:cNvSpPr>
          <p:nvPr>
            <p:ph idx="1"/>
          </p:nvPr>
        </p:nvSpPr>
        <p:spPr>
          <a:xfrm>
            <a:off x="1143000" y="1364566"/>
            <a:ext cx="9872871" cy="4731434"/>
          </a:xfrm>
        </p:spPr>
        <p:txBody>
          <a:bodyPr/>
          <a:lstStyle/>
          <a:p>
            <a:r>
              <a:rPr lang="en-IN" dirty="0"/>
              <a:t> many communication standards, especially for telephony, are developed by the International Telecommunications Union (ITU), which is an organization that operates under the auspices of the United Nations. </a:t>
            </a:r>
          </a:p>
          <a:p>
            <a:r>
              <a:rPr lang="en-IN" dirty="0"/>
              <a:t>Almost every country has its own corresponding organization that is charged with the task of setting national communication standards. In addition, some standards are set by nongovernmental organizations. </a:t>
            </a:r>
          </a:p>
          <a:p>
            <a:r>
              <a:rPr lang="en-IN" dirty="0"/>
              <a:t>The TCP/IP protocol suite and the Ethernet local area network are two examples of this type of standard.3 De facto standards arise when a certain product, or class of products, becomes dominant in a market. </a:t>
            </a:r>
          </a:p>
          <a:p>
            <a:r>
              <a:rPr lang="en-IN" dirty="0"/>
              <a:t>For example, personal computers based on Intel microprocessors and the Microsoft Windows operating system are a standard in this sense.</a:t>
            </a:r>
          </a:p>
        </p:txBody>
      </p:sp>
    </p:spTree>
    <p:extLst>
      <p:ext uri="{BB962C8B-B14F-4D97-AF65-F5344CB8AC3E}">
        <p14:creationId xmlns:p14="http://schemas.microsoft.com/office/powerpoint/2010/main" val="23575638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98F10-51D9-4C14-B09C-B793D03A8893}"/>
              </a:ext>
            </a:extLst>
          </p:cNvPr>
          <p:cNvSpPr>
            <a:spLocks noGrp="1"/>
          </p:cNvSpPr>
          <p:nvPr>
            <p:ph type="title"/>
          </p:nvPr>
        </p:nvSpPr>
        <p:spPr/>
        <p:txBody>
          <a:bodyPr/>
          <a:lstStyle/>
          <a:p>
            <a:r>
              <a:rPr lang="en-IN" dirty="0"/>
              <a:t>Peer to Peer Protocols and service model. </a:t>
            </a:r>
          </a:p>
        </p:txBody>
      </p:sp>
      <p:sp>
        <p:nvSpPr>
          <p:cNvPr id="3" name="Content Placeholder 2">
            <a:extLst>
              <a:ext uri="{FF2B5EF4-FFF2-40B4-BE49-F238E27FC236}">
                <a16:creationId xmlns:a16="http://schemas.microsoft.com/office/drawing/2014/main" id="{CD433CB5-37E5-4068-BE56-4166C69693B4}"/>
              </a:ext>
            </a:extLst>
          </p:cNvPr>
          <p:cNvSpPr>
            <a:spLocks noGrp="1"/>
          </p:cNvSpPr>
          <p:nvPr>
            <p:ph idx="1"/>
          </p:nvPr>
        </p:nvSpPr>
        <p:spPr/>
        <p:txBody>
          <a:bodyPr/>
          <a:lstStyle/>
          <a:p>
            <a:r>
              <a:rPr lang="en-US" altLang="en-US" dirty="0"/>
              <a:t>Two communicating entities are called peer processes.</a:t>
            </a:r>
          </a:p>
          <a:p>
            <a:r>
              <a:rPr lang="en-US" altLang="en-US" dirty="0"/>
              <a:t>Communication between layer n+1 peers is virtual and is carried by layer n service</a:t>
            </a:r>
          </a:p>
          <a:p>
            <a:r>
              <a:rPr lang="en-US" altLang="en-US" dirty="0"/>
              <a:t>Two meanings of peer-to-peer: </a:t>
            </a:r>
          </a:p>
          <a:p>
            <a:pPr>
              <a:buNone/>
            </a:pPr>
            <a:r>
              <a:rPr lang="en-US" altLang="en-US" dirty="0"/>
              <a:t>		</a:t>
            </a:r>
            <a:r>
              <a:rPr lang="en-US" altLang="en-US" sz="2000" dirty="0"/>
              <a:t>point-to-point (hop-by-hop):</a:t>
            </a:r>
            <a:r>
              <a:rPr lang="en-US" altLang="en-US" dirty="0"/>
              <a:t> </a:t>
            </a:r>
          </a:p>
          <a:p>
            <a:pPr>
              <a:buNone/>
            </a:pPr>
            <a:r>
              <a:rPr lang="en-US" altLang="en-US" dirty="0"/>
              <a:t>		end-to-end (user-to-user):</a:t>
            </a:r>
            <a:endParaRPr lang="en-IN" dirty="0"/>
          </a:p>
        </p:txBody>
      </p:sp>
    </p:spTree>
    <p:extLst>
      <p:ext uri="{BB962C8B-B14F-4D97-AF65-F5344CB8AC3E}">
        <p14:creationId xmlns:p14="http://schemas.microsoft.com/office/powerpoint/2010/main" val="19684690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6E2B8-F715-4D83-B10D-A66FD0E1897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5388574-3639-43D9-B82D-F85E64BA1583}"/>
              </a:ext>
            </a:extLst>
          </p:cNvPr>
          <p:cNvSpPr>
            <a:spLocks noGrp="1"/>
          </p:cNvSpPr>
          <p:nvPr>
            <p:ph idx="1"/>
          </p:nvPr>
        </p:nvSpPr>
        <p:spPr>
          <a:xfrm>
            <a:off x="1143000" y="609600"/>
            <a:ext cx="9872871" cy="5486400"/>
          </a:xfrm>
        </p:spPr>
        <p:txBody>
          <a:bodyPr>
            <a:normAutofit/>
          </a:bodyPr>
          <a:lstStyle/>
          <a:p>
            <a:pPr algn="just"/>
            <a:r>
              <a:rPr lang="en-US" altLang="en-US" sz="2800" dirty="0"/>
              <a:t>A service is to sending and receiving information with possible:</a:t>
            </a:r>
          </a:p>
          <a:p>
            <a:pPr lvl="1" algn="just"/>
            <a:r>
              <a:rPr lang="en-US" altLang="en-US" sz="2800" dirty="0"/>
              <a:t>Confirmation, keeping in order, delay limitation and jitter (variation of delay) </a:t>
            </a:r>
          </a:p>
          <a:p>
            <a:pPr algn="just"/>
            <a:r>
              <a:rPr lang="en-US" altLang="en-US" sz="2800" dirty="0"/>
              <a:t>A service is described by a model</a:t>
            </a:r>
          </a:p>
          <a:p>
            <a:pPr algn="just"/>
            <a:r>
              <a:rPr lang="en-US" altLang="en-US" sz="2800" dirty="0"/>
              <a:t>The features of peer-to-peer protocols:</a:t>
            </a:r>
          </a:p>
          <a:p>
            <a:pPr lvl="1" algn="just"/>
            <a:r>
              <a:rPr lang="en-US" altLang="en-US" sz="2800" dirty="0"/>
              <a:t>Whether packets arrive in order?</a:t>
            </a:r>
          </a:p>
          <a:p>
            <a:pPr lvl="1" algn="just"/>
            <a:r>
              <a:rPr lang="en-US" altLang="en-US" sz="2800" dirty="0"/>
              <a:t>How long for them to arrive?</a:t>
            </a:r>
          </a:p>
          <a:p>
            <a:pPr lvl="1" algn="just"/>
            <a:r>
              <a:rPr lang="en-US" altLang="en-US" sz="2800" dirty="0"/>
              <a:t>Whether they arrive at all?</a:t>
            </a:r>
          </a:p>
          <a:p>
            <a:pPr algn="just"/>
            <a:r>
              <a:rPr lang="en-US" altLang="en-US" sz="2800" dirty="0"/>
              <a:t>Two typical peer-to-peer protocols:</a:t>
            </a:r>
          </a:p>
          <a:p>
            <a:pPr lvl="1" algn="just"/>
            <a:r>
              <a:rPr lang="en-US" altLang="en-US" sz="2800" dirty="0"/>
              <a:t>Data link layer </a:t>
            </a:r>
            <a:r>
              <a:rPr lang="en-US" altLang="en-US" sz="2800" dirty="0">
                <a:sym typeface="Wingdings" panose="05000000000000000000" pitchFamily="2" charset="2"/>
              </a:rPr>
              <a:t></a:t>
            </a:r>
            <a:r>
              <a:rPr lang="en-US" altLang="en-US" sz="2800" dirty="0"/>
              <a:t> point-to-point protocol</a:t>
            </a:r>
          </a:p>
          <a:p>
            <a:pPr lvl="1" algn="just"/>
            <a:r>
              <a:rPr lang="en-US" altLang="en-US" sz="2800" dirty="0"/>
              <a:t>Transport layer </a:t>
            </a:r>
            <a:r>
              <a:rPr lang="en-US" altLang="en-US" sz="2800" dirty="0">
                <a:sym typeface="Wingdings" panose="05000000000000000000" pitchFamily="2" charset="2"/>
              </a:rPr>
              <a:t> end-to-end protocol</a:t>
            </a:r>
            <a:endParaRPr lang="en-IN" sz="2800" dirty="0"/>
          </a:p>
        </p:txBody>
      </p:sp>
    </p:spTree>
    <p:extLst>
      <p:ext uri="{BB962C8B-B14F-4D97-AF65-F5344CB8AC3E}">
        <p14:creationId xmlns:p14="http://schemas.microsoft.com/office/powerpoint/2010/main" val="13877575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2E3EF-4347-4745-B5CD-B0B766C2708C}"/>
              </a:ext>
            </a:extLst>
          </p:cNvPr>
          <p:cNvSpPr>
            <a:spLocks noGrp="1"/>
          </p:cNvSpPr>
          <p:nvPr>
            <p:ph type="title"/>
          </p:nvPr>
        </p:nvSpPr>
        <p:spPr/>
        <p:txBody>
          <a:bodyPr>
            <a:normAutofit fontScale="90000"/>
          </a:bodyPr>
          <a:lstStyle/>
          <a:p>
            <a:r>
              <a:rPr lang="en-US" altLang="en-US" b="1" dirty="0"/>
              <a:t>Peer-to-peer protocol operating end-to-end across network</a:t>
            </a:r>
            <a:br>
              <a:rPr lang="en-US" altLang="en-US" b="1" dirty="0"/>
            </a:br>
            <a:endParaRPr lang="en-IN" dirty="0"/>
          </a:p>
        </p:txBody>
      </p:sp>
      <p:sp>
        <p:nvSpPr>
          <p:cNvPr id="3" name="Content Placeholder 2">
            <a:extLst>
              <a:ext uri="{FF2B5EF4-FFF2-40B4-BE49-F238E27FC236}">
                <a16:creationId xmlns:a16="http://schemas.microsoft.com/office/drawing/2014/main" id="{D94E5596-0641-4528-9806-4869833878AC}"/>
              </a:ext>
            </a:extLst>
          </p:cNvPr>
          <p:cNvSpPr>
            <a:spLocks noGrp="1"/>
          </p:cNvSpPr>
          <p:nvPr>
            <p:ph idx="1"/>
          </p:nvPr>
        </p:nvSpPr>
        <p:spPr/>
        <p:txBody>
          <a:bodyPr/>
          <a:lstStyle/>
          <a:p>
            <a:endParaRPr lang="en-IN" dirty="0"/>
          </a:p>
        </p:txBody>
      </p:sp>
      <p:sp>
        <p:nvSpPr>
          <p:cNvPr id="4" name="Rectangle 2">
            <a:extLst>
              <a:ext uri="{FF2B5EF4-FFF2-40B4-BE49-F238E27FC236}">
                <a16:creationId xmlns:a16="http://schemas.microsoft.com/office/drawing/2014/main" id="{7846F999-4C10-4BE6-B9AD-21F43CCC345F}"/>
              </a:ext>
            </a:extLst>
          </p:cNvPr>
          <p:cNvSpPr>
            <a:spLocks noChangeArrowheads="1"/>
          </p:cNvSpPr>
          <p:nvPr/>
        </p:nvSpPr>
        <p:spPr bwMode="auto">
          <a:xfrm>
            <a:off x="1335088" y="3687763"/>
            <a:ext cx="873125" cy="593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a:p>
        </p:txBody>
      </p:sp>
      <p:sp>
        <p:nvSpPr>
          <p:cNvPr id="5" name="Rectangle 3">
            <a:extLst>
              <a:ext uri="{FF2B5EF4-FFF2-40B4-BE49-F238E27FC236}">
                <a16:creationId xmlns:a16="http://schemas.microsoft.com/office/drawing/2014/main" id="{59C8EC01-1DE3-4E30-9DB8-257887F2CECA}"/>
              </a:ext>
            </a:extLst>
          </p:cNvPr>
          <p:cNvSpPr>
            <a:spLocks noChangeArrowheads="1"/>
          </p:cNvSpPr>
          <p:nvPr/>
        </p:nvSpPr>
        <p:spPr bwMode="auto">
          <a:xfrm>
            <a:off x="1331913" y="4284663"/>
            <a:ext cx="873125" cy="593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US" altLang="en-US"/>
          </a:p>
        </p:txBody>
      </p:sp>
      <p:sp>
        <p:nvSpPr>
          <p:cNvPr id="6" name="Rectangle 4">
            <a:extLst>
              <a:ext uri="{FF2B5EF4-FFF2-40B4-BE49-F238E27FC236}">
                <a16:creationId xmlns:a16="http://schemas.microsoft.com/office/drawing/2014/main" id="{FC2514C4-2AA9-466D-856B-F2E3CE8BC88C}"/>
              </a:ext>
            </a:extLst>
          </p:cNvPr>
          <p:cNvSpPr>
            <a:spLocks noChangeArrowheads="1"/>
          </p:cNvSpPr>
          <p:nvPr/>
        </p:nvSpPr>
        <p:spPr bwMode="auto">
          <a:xfrm>
            <a:off x="6929438" y="3671888"/>
            <a:ext cx="873125" cy="593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US" altLang="en-US"/>
          </a:p>
        </p:txBody>
      </p:sp>
      <p:sp>
        <p:nvSpPr>
          <p:cNvPr id="7" name="Rectangle 5">
            <a:extLst>
              <a:ext uri="{FF2B5EF4-FFF2-40B4-BE49-F238E27FC236}">
                <a16:creationId xmlns:a16="http://schemas.microsoft.com/office/drawing/2014/main" id="{2B2068F9-36AF-4FB2-A3C2-0CB89980B63A}"/>
              </a:ext>
            </a:extLst>
          </p:cNvPr>
          <p:cNvSpPr>
            <a:spLocks noChangeArrowheads="1"/>
          </p:cNvSpPr>
          <p:nvPr/>
        </p:nvSpPr>
        <p:spPr bwMode="auto">
          <a:xfrm>
            <a:off x="6926263" y="4268788"/>
            <a:ext cx="873125" cy="593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US" altLang="en-US"/>
          </a:p>
        </p:txBody>
      </p:sp>
      <p:sp>
        <p:nvSpPr>
          <p:cNvPr id="8" name="Line 6">
            <a:extLst>
              <a:ext uri="{FF2B5EF4-FFF2-40B4-BE49-F238E27FC236}">
                <a16:creationId xmlns:a16="http://schemas.microsoft.com/office/drawing/2014/main" id="{E114DCD1-1FEE-4408-837A-EA5A87AA0EE6}"/>
              </a:ext>
            </a:extLst>
          </p:cNvPr>
          <p:cNvSpPr>
            <a:spLocks noChangeShapeType="1"/>
          </p:cNvSpPr>
          <p:nvPr/>
        </p:nvSpPr>
        <p:spPr bwMode="auto">
          <a:xfrm>
            <a:off x="1760538" y="4864100"/>
            <a:ext cx="0" cy="369888"/>
          </a:xfrm>
          <a:prstGeom prst="line">
            <a:avLst/>
          </a:prstGeom>
          <a:noFill/>
          <a:ln w="38100" cmpd="dbl">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IN"/>
          </a:p>
        </p:txBody>
      </p:sp>
      <p:sp>
        <p:nvSpPr>
          <p:cNvPr id="9" name="Line 7">
            <a:extLst>
              <a:ext uri="{FF2B5EF4-FFF2-40B4-BE49-F238E27FC236}">
                <a16:creationId xmlns:a16="http://schemas.microsoft.com/office/drawing/2014/main" id="{B232A4B5-9443-4CAD-94F2-E7FB7B8C4F94}"/>
              </a:ext>
            </a:extLst>
          </p:cNvPr>
          <p:cNvSpPr>
            <a:spLocks noChangeShapeType="1"/>
          </p:cNvSpPr>
          <p:nvPr/>
        </p:nvSpPr>
        <p:spPr bwMode="auto">
          <a:xfrm>
            <a:off x="7346950" y="4879975"/>
            <a:ext cx="0" cy="369888"/>
          </a:xfrm>
          <a:prstGeom prst="line">
            <a:avLst/>
          </a:prstGeom>
          <a:noFill/>
          <a:ln w="38100" cmpd="dbl">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IN"/>
          </a:p>
        </p:txBody>
      </p:sp>
      <p:sp>
        <p:nvSpPr>
          <p:cNvPr id="10" name="Text Box 8">
            <a:extLst>
              <a:ext uri="{FF2B5EF4-FFF2-40B4-BE49-F238E27FC236}">
                <a16:creationId xmlns:a16="http://schemas.microsoft.com/office/drawing/2014/main" id="{7F48400A-C61F-48A3-9E95-04AC6CCBB6B6}"/>
              </a:ext>
            </a:extLst>
          </p:cNvPr>
          <p:cNvSpPr txBox="1">
            <a:spLocks noChangeArrowheads="1"/>
          </p:cNvSpPr>
          <p:nvPr/>
        </p:nvSpPr>
        <p:spPr bwMode="auto">
          <a:xfrm>
            <a:off x="1339850" y="4318000"/>
            <a:ext cx="8747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600"/>
              <a:t>Physical</a:t>
            </a:r>
          </a:p>
          <a:p>
            <a:pPr algn="ctr"/>
            <a:r>
              <a:rPr lang="en-US" altLang="en-US" sz="1600"/>
              <a:t>Layer</a:t>
            </a:r>
          </a:p>
        </p:txBody>
      </p:sp>
      <p:sp>
        <p:nvSpPr>
          <p:cNvPr id="11" name="Text Box 9">
            <a:extLst>
              <a:ext uri="{FF2B5EF4-FFF2-40B4-BE49-F238E27FC236}">
                <a16:creationId xmlns:a16="http://schemas.microsoft.com/office/drawing/2014/main" id="{80F7BA6E-6439-403B-B4EE-C62F8BA8C604}"/>
              </a:ext>
            </a:extLst>
          </p:cNvPr>
          <p:cNvSpPr txBox="1">
            <a:spLocks noChangeArrowheads="1"/>
          </p:cNvSpPr>
          <p:nvPr/>
        </p:nvSpPr>
        <p:spPr bwMode="auto">
          <a:xfrm>
            <a:off x="1325563" y="3679825"/>
            <a:ext cx="9366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600"/>
              <a:t>Data link</a:t>
            </a:r>
          </a:p>
          <a:p>
            <a:pPr algn="ctr"/>
            <a:r>
              <a:rPr lang="en-US" altLang="en-US" sz="1600"/>
              <a:t>Layer</a:t>
            </a:r>
          </a:p>
        </p:txBody>
      </p:sp>
      <p:sp>
        <p:nvSpPr>
          <p:cNvPr id="12" name="Text Box 10">
            <a:extLst>
              <a:ext uri="{FF2B5EF4-FFF2-40B4-BE49-F238E27FC236}">
                <a16:creationId xmlns:a16="http://schemas.microsoft.com/office/drawing/2014/main" id="{6413E2BF-D702-4EAB-8EC0-647733E8DBFC}"/>
              </a:ext>
            </a:extLst>
          </p:cNvPr>
          <p:cNvSpPr txBox="1">
            <a:spLocks noChangeArrowheads="1"/>
          </p:cNvSpPr>
          <p:nvPr/>
        </p:nvSpPr>
        <p:spPr bwMode="auto">
          <a:xfrm>
            <a:off x="6938963" y="4278313"/>
            <a:ext cx="87471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600"/>
              <a:t>Physical</a:t>
            </a:r>
          </a:p>
          <a:p>
            <a:pPr algn="ctr"/>
            <a:r>
              <a:rPr lang="en-US" altLang="en-US" sz="1600"/>
              <a:t>Layer</a:t>
            </a:r>
          </a:p>
        </p:txBody>
      </p:sp>
      <p:sp>
        <p:nvSpPr>
          <p:cNvPr id="13" name="Text Box 11">
            <a:extLst>
              <a:ext uri="{FF2B5EF4-FFF2-40B4-BE49-F238E27FC236}">
                <a16:creationId xmlns:a16="http://schemas.microsoft.com/office/drawing/2014/main" id="{E8E2F983-29FB-40EE-BCCD-7483E1E71FFB}"/>
              </a:ext>
            </a:extLst>
          </p:cNvPr>
          <p:cNvSpPr txBox="1">
            <a:spLocks noChangeArrowheads="1"/>
          </p:cNvSpPr>
          <p:nvPr/>
        </p:nvSpPr>
        <p:spPr bwMode="auto">
          <a:xfrm>
            <a:off x="6904038" y="3673475"/>
            <a:ext cx="9366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600"/>
              <a:t>Data link</a:t>
            </a:r>
          </a:p>
          <a:p>
            <a:pPr algn="ctr"/>
            <a:r>
              <a:rPr lang="en-US" altLang="en-US" sz="1600"/>
              <a:t>Layer</a:t>
            </a:r>
          </a:p>
        </p:txBody>
      </p:sp>
      <p:grpSp>
        <p:nvGrpSpPr>
          <p:cNvPr id="14" name="Group 13">
            <a:extLst>
              <a:ext uri="{FF2B5EF4-FFF2-40B4-BE49-F238E27FC236}">
                <a16:creationId xmlns:a16="http://schemas.microsoft.com/office/drawing/2014/main" id="{2D6283FA-D2B9-4B30-A504-EC2097C94FBE}"/>
              </a:ext>
            </a:extLst>
          </p:cNvPr>
          <p:cNvGrpSpPr>
            <a:grpSpLocks/>
          </p:cNvGrpSpPr>
          <p:nvPr/>
        </p:nvGrpSpPr>
        <p:grpSpPr bwMode="auto">
          <a:xfrm>
            <a:off x="1606550" y="2220913"/>
            <a:ext cx="320675" cy="276225"/>
            <a:chOff x="1535" y="2146"/>
            <a:chExt cx="202" cy="174"/>
          </a:xfrm>
        </p:grpSpPr>
        <p:sp>
          <p:nvSpPr>
            <p:cNvPr id="15" name="Line 14">
              <a:extLst>
                <a:ext uri="{FF2B5EF4-FFF2-40B4-BE49-F238E27FC236}">
                  <a16:creationId xmlns:a16="http://schemas.microsoft.com/office/drawing/2014/main" id="{F9BF2EE5-1E36-45CF-926D-517B4EDD41AA}"/>
                </a:ext>
              </a:extLst>
            </p:cNvPr>
            <p:cNvSpPr>
              <a:spLocks noChangeShapeType="1"/>
            </p:cNvSpPr>
            <p:nvPr/>
          </p:nvSpPr>
          <p:spPr bwMode="auto">
            <a:xfrm>
              <a:off x="1737" y="2146"/>
              <a:ext cx="0" cy="16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6" name="Line 15">
              <a:extLst>
                <a:ext uri="{FF2B5EF4-FFF2-40B4-BE49-F238E27FC236}">
                  <a16:creationId xmlns:a16="http://schemas.microsoft.com/office/drawing/2014/main" id="{6A288612-8AEE-4275-8C68-E2DB0C346F4D}"/>
                </a:ext>
              </a:extLst>
            </p:cNvPr>
            <p:cNvSpPr>
              <a:spLocks noChangeShapeType="1"/>
            </p:cNvSpPr>
            <p:nvPr/>
          </p:nvSpPr>
          <p:spPr bwMode="auto">
            <a:xfrm>
              <a:off x="1535" y="2151"/>
              <a:ext cx="0" cy="169"/>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IN"/>
            </a:p>
          </p:txBody>
        </p:sp>
      </p:grpSp>
      <p:sp>
        <p:nvSpPr>
          <p:cNvPr id="17" name="Line 16">
            <a:extLst>
              <a:ext uri="{FF2B5EF4-FFF2-40B4-BE49-F238E27FC236}">
                <a16:creationId xmlns:a16="http://schemas.microsoft.com/office/drawing/2014/main" id="{21BDA19F-B445-4AC1-845C-2AEA7DD98C82}"/>
              </a:ext>
            </a:extLst>
          </p:cNvPr>
          <p:cNvSpPr>
            <a:spLocks noChangeShapeType="1"/>
          </p:cNvSpPr>
          <p:nvPr/>
        </p:nvSpPr>
        <p:spPr bwMode="auto">
          <a:xfrm>
            <a:off x="7469188" y="2214563"/>
            <a:ext cx="0" cy="2682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8" name="Line 17">
            <a:extLst>
              <a:ext uri="{FF2B5EF4-FFF2-40B4-BE49-F238E27FC236}">
                <a16:creationId xmlns:a16="http://schemas.microsoft.com/office/drawing/2014/main" id="{CDE34367-77F0-410A-863B-998A4AE7E2BA}"/>
              </a:ext>
            </a:extLst>
          </p:cNvPr>
          <p:cNvSpPr>
            <a:spLocks noChangeShapeType="1"/>
          </p:cNvSpPr>
          <p:nvPr/>
        </p:nvSpPr>
        <p:spPr bwMode="auto">
          <a:xfrm>
            <a:off x="7148513" y="2222500"/>
            <a:ext cx="0" cy="268288"/>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IN"/>
          </a:p>
        </p:txBody>
      </p:sp>
      <p:sp>
        <p:nvSpPr>
          <p:cNvPr id="19" name="Rectangle 18">
            <a:extLst>
              <a:ext uri="{FF2B5EF4-FFF2-40B4-BE49-F238E27FC236}">
                <a16:creationId xmlns:a16="http://schemas.microsoft.com/office/drawing/2014/main" id="{1C11ED54-1D0D-4FE1-838E-23B1F1DA9C3E}"/>
              </a:ext>
            </a:extLst>
          </p:cNvPr>
          <p:cNvSpPr>
            <a:spLocks noChangeArrowheads="1"/>
          </p:cNvSpPr>
          <p:nvPr/>
        </p:nvSpPr>
        <p:spPr bwMode="auto">
          <a:xfrm>
            <a:off x="1331913" y="3095625"/>
            <a:ext cx="873125" cy="593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a:p>
        </p:txBody>
      </p:sp>
      <p:sp>
        <p:nvSpPr>
          <p:cNvPr id="20" name="Rectangle 19">
            <a:extLst>
              <a:ext uri="{FF2B5EF4-FFF2-40B4-BE49-F238E27FC236}">
                <a16:creationId xmlns:a16="http://schemas.microsoft.com/office/drawing/2014/main" id="{6881BFBF-4B89-4057-B031-6AEE3779A359}"/>
              </a:ext>
            </a:extLst>
          </p:cNvPr>
          <p:cNvSpPr>
            <a:spLocks noChangeArrowheads="1"/>
          </p:cNvSpPr>
          <p:nvPr/>
        </p:nvSpPr>
        <p:spPr bwMode="auto">
          <a:xfrm>
            <a:off x="1328738" y="2503488"/>
            <a:ext cx="873125" cy="593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a:p>
        </p:txBody>
      </p:sp>
      <p:sp>
        <p:nvSpPr>
          <p:cNvPr id="21" name="Rectangle 20">
            <a:extLst>
              <a:ext uri="{FF2B5EF4-FFF2-40B4-BE49-F238E27FC236}">
                <a16:creationId xmlns:a16="http://schemas.microsoft.com/office/drawing/2014/main" id="{EE721E3D-27E9-42FA-B628-73D89A6651B6}"/>
              </a:ext>
            </a:extLst>
          </p:cNvPr>
          <p:cNvSpPr>
            <a:spLocks noChangeArrowheads="1"/>
          </p:cNvSpPr>
          <p:nvPr/>
        </p:nvSpPr>
        <p:spPr bwMode="auto">
          <a:xfrm>
            <a:off x="6919913" y="3078163"/>
            <a:ext cx="873125" cy="593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a:p>
        </p:txBody>
      </p:sp>
      <p:sp>
        <p:nvSpPr>
          <p:cNvPr id="22" name="Rectangle 21">
            <a:extLst>
              <a:ext uri="{FF2B5EF4-FFF2-40B4-BE49-F238E27FC236}">
                <a16:creationId xmlns:a16="http://schemas.microsoft.com/office/drawing/2014/main" id="{E2D90CAC-1805-48A7-A8CD-129B9B3DD1CE}"/>
              </a:ext>
            </a:extLst>
          </p:cNvPr>
          <p:cNvSpPr>
            <a:spLocks noChangeArrowheads="1"/>
          </p:cNvSpPr>
          <p:nvPr/>
        </p:nvSpPr>
        <p:spPr bwMode="auto">
          <a:xfrm>
            <a:off x="6927850" y="2486025"/>
            <a:ext cx="873125" cy="593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a:p>
        </p:txBody>
      </p:sp>
      <p:sp>
        <p:nvSpPr>
          <p:cNvPr id="23" name="Text Box 22">
            <a:extLst>
              <a:ext uri="{FF2B5EF4-FFF2-40B4-BE49-F238E27FC236}">
                <a16:creationId xmlns:a16="http://schemas.microsoft.com/office/drawing/2014/main" id="{CF3F67EE-D7C7-47E5-96F6-0E68F3D6AF49}"/>
              </a:ext>
            </a:extLst>
          </p:cNvPr>
          <p:cNvSpPr txBox="1">
            <a:spLocks noChangeArrowheads="1"/>
          </p:cNvSpPr>
          <p:nvPr/>
        </p:nvSpPr>
        <p:spPr bwMode="auto">
          <a:xfrm>
            <a:off x="1298575" y="3098800"/>
            <a:ext cx="8953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600"/>
              <a:t>Network</a:t>
            </a:r>
          </a:p>
          <a:p>
            <a:pPr algn="ctr"/>
            <a:r>
              <a:rPr lang="en-US" altLang="en-US" sz="1600"/>
              <a:t>Layer</a:t>
            </a:r>
          </a:p>
        </p:txBody>
      </p:sp>
      <p:sp>
        <p:nvSpPr>
          <p:cNvPr id="24" name="Text Box 23">
            <a:extLst>
              <a:ext uri="{FF2B5EF4-FFF2-40B4-BE49-F238E27FC236}">
                <a16:creationId xmlns:a16="http://schemas.microsoft.com/office/drawing/2014/main" id="{77FCBD6D-3DE0-4D1E-83C0-399F9E24B02B}"/>
              </a:ext>
            </a:extLst>
          </p:cNvPr>
          <p:cNvSpPr txBox="1">
            <a:spLocks noChangeArrowheads="1"/>
          </p:cNvSpPr>
          <p:nvPr/>
        </p:nvSpPr>
        <p:spPr bwMode="auto">
          <a:xfrm>
            <a:off x="6921500" y="3092450"/>
            <a:ext cx="8953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600"/>
              <a:t>Network</a:t>
            </a:r>
          </a:p>
          <a:p>
            <a:pPr algn="ctr"/>
            <a:r>
              <a:rPr lang="en-US" altLang="en-US" sz="1600"/>
              <a:t>Layer</a:t>
            </a:r>
          </a:p>
        </p:txBody>
      </p:sp>
      <p:sp>
        <p:nvSpPr>
          <p:cNvPr id="25" name="Rectangle 24">
            <a:extLst>
              <a:ext uri="{FF2B5EF4-FFF2-40B4-BE49-F238E27FC236}">
                <a16:creationId xmlns:a16="http://schemas.microsoft.com/office/drawing/2014/main" id="{8FA46A99-FB52-42CD-8BF8-0C3E42A9D827}"/>
              </a:ext>
            </a:extLst>
          </p:cNvPr>
          <p:cNvSpPr>
            <a:spLocks noChangeArrowheads="1"/>
          </p:cNvSpPr>
          <p:nvPr/>
        </p:nvSpPr>
        <p:spPr bwMode="auto">
          <a:xfrm>
            <a:off x="3121025" y="3695700"/>
            <a:ext cx="873125" cy="593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a:p>
        </p:txBody>
      </p:sp>
      <p:sp>
        <p:nvSpPr>
          <p:cNvPr id="26" name="Rectangle 25">
            <a:extLst>
              <a:ext uri="{FF2B5EF4-FFF2-40B4-BE49-F238E27FC236}">
                <a16:creationId xmlns:a16="http://schemas.microsoft.com/office/drawing/2014/main" id="{99C2C4F2-56BC-4A0D-A12A-F6229B22FB57}"/>
              </a:ext>
            </a:extLst>
          </p:cNvPr>
          <p:cNvSpPr>
            <a:spLocks noChangeArrowheads="1"/>
          </p:cNvSpPr>
          <p:nvPr/>
        </p:nvSpPr>
        <p:spPr bwMode="auto">
          <a:xfrm>
            <a:off x="3128963" y="4292600"/>
            <a:ext cx="873125" cy="593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US" altLang="en-US"/>
          </a:p>
        </p:txBody>
      </p:sp>
      <p:sp>
        <p:nvSpPr>
          <p:cNvPr id="27" name="Line 26">
            <a:extLst>
              <a:ext uri="{FF2B5EF4-FFF2-40B4-BE49-F238E27FC236}">
                <a16:creationId xmlns:a16="http://schemas.microsoft.com/office/drawing/2014/main" id="{92287295-8438-4F04-9251-66E89BBD5FD3}"/>
              </a:ext>
            </a:extLst>
          </p:cNvPr>
          <p:cNvSpPr>
            <a:spLocks noChangeShapeType="1"/>
          </p:cNvSpPr>
          <p:nvPr/>
        </p:nvSpPr>
        <p:spPr bwMode="auto">
          <a:xfrm>
            <a:off x="3346450" y="4872038"/>
            <a:ext cx="0" cy="369887"/>
          </a:xfrm>
          <a:prstGeom prst="line">
            <a:avLst/>
          </a:prstGeom>
          <a:noFill/>
          <a:ln w="38100" cmpd="dbl">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IN"/>
          </a:p>
        </p:txBody>
      </p:sp>
      <p:sp>
        <p:nvSpPr>
          <p:cNvPr id="28" name="Text Box 27">
            <a:extLst>
              <a:ext uri="{FF2B5EF4-FFF2-40B4-BE49-F238E27FC236}">
                <a16:creationId xmlns:a16="http://schemas.microsoft.com/office/drawing/2014/main" id="{73EE62E6-DD22-4A3F-AC49-36381767136C}"/>
              </a:ext>
            </a:extLst>
          </p:cNvPr>
          <p:cNvSpPr txBox="1">
            <a:spLocks noChangeArrowheads="1"/>
          </p:cNvSpPr>
          <p:nvPr/>
        </p:nvSpPr>
        <p:spPr bwMode="auto">
          <a:xfrm>
            <a:off x="3136900" y="4325938"/>
            <a:ext cx="8747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600"/>
              <a:t>Physical</a:t>
            </a:r>
          </a:p>
          <a:p>
            <a:pPr algn="ctr"/>
            <a:r>
              <a:rPr lang="en-US" altLang="en-US" sz="1600"/>
              <a:t>Layer</a:t>
            </a:r>
          </a:p>
        </p:txBody>
      </p:sp>
      <p:sp>
        <p:nvSpPr>
          <p:cNvPr id="29" name="Text Box 28">
            <a:extLst>
              <a:ext uri="{FF2B5EF4-FFF2-40B4-BE49-F238E27FC236}">
                <a16:creationId xmlns:a16="http://schemas.microsoft.com/office/drawing/2014/main" id="{52A99EEA-5820-41B1-91F4-6CFD82F99794}"/>
              </a:ext>
            </a:extLst>
          </p:cNvPr>
          <p:cNvSpPr txBox="1">
            <a:spLocks noChangeArrowheads="1"/>
          </p:cNvSpPr>
          <p:nvPr/>
        </p:nvSpPr>
        <p:spPr bwMode="auto">
          <a:xfrm>
            <a:off x="3122613" y="3687763"/>
            <a:ext cx="9366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600"/>
              <a:t>Data link</a:t>
            </a:r>
          </a:p>
          <a:p>
            <a:pPr algn="ctr"/>
            <a:r>
              <a:rPr lang="en-US" altLang="en-US" sz="1600"/>
              <a:t>Layer</a:t>
            </a:r>
          </a:p>
        </p:txBody>
      </p:sp>
      <p:sp>
        <p:nvSpPr>
          <p:cNvPr id="30" name="Rectangle 29">
            <a:extLst>
              <a:ext uri="{FF2B5EF4-FFF2-40B4-BE49-F238E27FC236}">
                <a16:creationId xmlns:a16="http://schemas.microsoft.com/office/drawing/2014/main" id="{22DED7DA-9115-4D32-ACE7-23BDD8A96FA8}"/>
              </a:ext>
            </a:extLst>
          </p:cNvPr>
          <p:cNvSpPr>
            <a:spLocks noChangeArrowheads="1"/>
          </p:cNvSpPr>
          <p:nvPr/>
        </p:nvSpPr>
        <p:spPr bwMode="auto">
          <a:xfrm>
            <a:off x="3128963" y="3103563"/>
            <a:ext cx="873125" cy="593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a:p>
        </p:txBody>
      </p:sp>
      <p:sp>
        <p:nvSpPr>
          <p:cNvPr id="31" name="Text Box 30">
            <a:extLst>
              <a:ext uri="{FF2B5EF4-FFF2-40B4-BE49-F238E27FC236}">
                <a16:creationId xmlns:a16="http://schemas.microsoft.com/office/drawing/2014/main" id="{81054805-9BD2-436E-AA8A-51C47F012FAC}"/>
              </a:ext>
            </a:extLst>
          </p:cNvPr>
          <p:cNvSpPr txBox="1">
            <a:spLocks noChangeArrowheads="1"/>
          </p:cNvSpPr>
          <p:nvPr/>
        </p:nvSpPr>
        <p:spPr bwMode="auto">
          <a:xfrm>
            <a:off x="3095625" y="3106738"/>
            <a:ext cx="8953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600"/>
              <a:t>Network</a:t>
            </a:r>
          </a:p>
          <a:p>
            <a:pPr algn="ctr"/>
            <a:r>
              <a:rPr lang="en-US" altLang="en-US" sz="1600"/>
              <a:t>Layer</a:t>
            </a:r>
          </a:p>
        </p:txBody>
      </p:sp>
      <p:sp>
        <p:nvSpPr>
          <p:cNvPr id="32" name="Rectangle 31">
            <a:extLst>
              <a:ext uri="{FF2B5EF4-FFF2-40B4-BE49-F238E27FC236}">
                <a16:creationId xmlns:a16="http://schemas.microsoft.com/office/drawing/2014/main" id="{63633285-8C15-4B25-AD3F-23F6991A816C}"/>
              </a:ext>
            </a:extLst>
          </p:cNvPr>
          <p:cNvSpPr>
            <a:spLocks noChangeArrowheads="1"/>
          </p:cNvSpPr>
          <p:nvPr/>
        </p:nvSpPr>
        <p:spPr bwMode="auto">
          <a:xfrm>
            <a:off x="4929188" y="3681413"/>
            <a:ext cx="873125" cy="593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a:p>
        </p:txBody>
      </p:sp>
      <p:sp>
        <p:nvSpPr>
          <p:cNvPr id="33" name="Rectangle 32">
            <a:extLst>
              <a:ext uri="{FF2B5EF4-FFF2-40B4-BE49-F238E27FC236}">
                <a16:creationId xmlns:a16="http://schemas.microsoft.com/office/drawing/2014/main" id="{403E3549-8283-44B4-BE9B-1F3C5C0659EA}"/>
              </a:ext>
            </a:extLst>
          </p:cNvPr>
          <p:cNvSpPr>
            <a:spLocks noChangeArrowheads="1"/>
          </p:cNvSpPr>
          <p:nvPr/>
        </p:nvSpPr>
        <p:spPr bwMode="auto">
          <a:xfrm>
            <a:off x="4926013" y="4278313"/>
            <a:ext cx="873125" cy="593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US" altLang="en-US"/>
          </a:p>
        </p:txBody>
      </p:sp>
      <p:sp>
        <p:nvSpPr>
          <p:cNvPr id="34" name="Line 33">
            <a:extLst>
              <a:ext uri="{FF2B5EF4-FFF2-40B4-BE49-F238E27FC236}">
                <a16:creationId xmlns:a16="http://schemas.microsoft.com/office/drawing/2014/main" id="{01A0AF16-777D-48A4-931F-B8CF8D3AC596}"/>
              </a:ext>
            </a:extLst>
          </p:cNvPr>
          <p:cNvSpPr>
            <a:spLocks noChangeShapeType="1"/>
          </p:cNvSpPr>
          <p:nvPr/>
        </p:nvSpPr>
        <p:spPr bwMode="auto">
          <a:xfrm>
            <a:off x="5121275" y="4857750"/>
            <a:ext cx="0" cy="369888"/>
          </a:xfrm>
          <a:prstGeom prst="line">
            <a:avLst/>
          </a:prstGeom>
          <a:noFill/>
          <a:ln w="38100" cmpd="dbl">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IN"/>
          </a:p>
        </p:txBody>
      </p:sp>
      <p:sp>
        <p:nvSpPr>
          <p:cNvPr id="35" name="Text Box 34">
            <a:extLst>
              <a:ext uri="{FF2B5EF4-FFF2-40B4-BE49-F238E27FC236}">
                <a16:creationId xmlns:a16="http://schemas.microsoft.com/office/drawing/2014/main" id="{6ACC1306-B0BA-4E74-8319-8281469F45E6}"/>
              </a:ext>
            </a:extLst>
          </p:cNvPr>
          <p:cNvSpPr txBox="1">
            <a:spLocks noChangeArrowheads="1"/>
          </p:cNvSpPr>
          <p:nvPr/>
        </p:nvSpPr>
        <p:spPr bwMode="auto">
          <a:xfrm>
            <a:off x="4933950" y="4311650"/>
            <a:ext cx="8747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600"/>
              <a:t>Physical</a:t>
            </a:r>
          </a:p>
          <a:p>
            <a:pPr algn="ctr"/>
            <a:r>
              <a:rPr lang="en-US" altLang="en-US" sz="1600"/>
              <a:t>Layer</a:t>
            </a:r>
          </a:p>
        </p:txBody>
      </p:sp>
      <p:sp>
        <p:nvSpPr>
          <p:cNvPr id="36" name="Text Box 35">
            <a:extLst>
              <a:ext uri="{FF2B5EF4-FFF2-40B4-BE49-F238E27FC236}">
                <a16:creationId xmlns:a16="http://schemas.microsoft.com/office/drawing/2014/main" id="{4B32B647-7C01-450A-A033-BB8AE658192D}"/>
              </a:ext>
            </a:extLst>
          </p:cNvPr>
          <p:cNvSpPr txBox="1">
            <a:spLocks noChangeArrowheads="1"/>
          </p:cNvSpPr>
          <p:nvPr/>
        </p:nvSpPr>
        <p:spPr bwMode="auto">
          <a:xfrm>
            <a:off x="4919663" y="3673475"/>
            <a:ext cx="9366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600"/>
              <a:t>Data link</a:t>
            </a:r>
          </a:p>
          <a:p>
            <a:pPr algn="ctr"/>
            <a:r>
              <a:rPr lang="en-US" altLang="en-US" sz="1600"/>
              <a:t>Layer</a:t>
            </a:r>
          </a:p>
        </p:txBody>
      </p:sp>
      <p:sp>
        <p:nvSpPr>
          <p:cNvPr id="37" name="Rectangle 36">
            <a:extLst>
              <a:ext uri="{FF2B5EF4-FFF2-40B4-BE49-F238E27FC236}">
                <a16:creationId xmlns:a16="http://schemas.microsoft.com/office/drawing/2014/main" id="{7FB12F29-3CB9-4A58-ACE9-907CCC8733EE}"/>
              </a:ext>
            </a:extLst>
          </p:cNvPr>
          <p:cNvSpPr>
            <a:spLocks noChangeArrowheads="1"/>
          </p:cNvSpPr>
          <p:nvPr/>
        </p:nvSpPr>
        <p:spPr bwMode="auto">
          <a:xfrm>
            <a:off x="4926013" y="3089275"/>
            <a:ext cx="873125" cy="593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a:p>
        </p:txBody>
      </p:sp>
      <p:sp>
        <p:nvSpPr>
          <p:cNvPr id="38" name="Text Box 37">
            <a:extLst>
              <a:ext uri="{FF2B5EF4-FFF2-40B4-BE49-F238E27FC236}">
                <a16:creationId xmlns:a16="http://schemas.microsoft.com/office/drawing/2014/main" id="{34787459-2047-4DE4-9090-B6C5568A6240}"/>
              </a:ext>
            </a:extLst>
          </p:cNvPr>
          <p:cNvSpPr txBox="1">
            <a:spLocks noChangeArrowheads="1"/>
          </p:cNvSpPr>
          <p:nvPr/>
        </p:nvSpPr>
        <p:spPr bwMode="auto">
          <a:xfrm>
            <a:off x="4892675" y="3092450"/>
            <a:ext cx="8953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600"/>
              <a:t>Network</a:t>
            </a:r>
          </a:p>
          <a:p>
            <a:pPr algn="ctr"/>
            <a:r>
              <a:rPr lang="en-US" altLang="en-US" sz="1600"/>
              <a:t>Layer</a:t>
            </a:r>
          </a:p>
        </p:txBody>
      </p:sp>
      <p:sp>
        <p:nvSpPr>
          <p:cNvPr id="39" name="Line 38">
            <a:extLst>
              <a:ext uri="{FF2B5EF4-FFF2-40B4-BE49-F238E27FC236}">
                <a16:creationId xmlns:a16="http://schemas.microsoft.com/office/drawing/2014/main" id="{0131CB8E-C526-4C6D-BC8D-3787190D3E3A}"/>
              </a:ext>
            </a:extLst>
          </p:cNvPr>
          <p:cNvSpPr>
            <a:spLocks noChangeShapeType="1"/>
          </p:cNvSpPr>
          <p:nvPr/>
        </p:nvSpPr>
        <p:spPr bwMode="auto">
          <a:xfrm>
            <a:off x="3743325" y="4879975"/>
            <a:ext cx="0" cy="369888"/>
          </a:xfrm>
          <a:prstGeom prst="line">
            <a:avLst/>
          </a:prstGeom>
          <a:noFill/>
          <a:ln w="38100" cmpd="dbl">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IN"/>
          </a:p>
        </p:txBody>
      </p:sp>
      <p:sp>
        <p:nvSpPr>
          <p:cNvPr id="40" name="Line 39">
            <a:extLst>
              <a:ext uri="{FF2B5EF4-FFF2-40B4-BE49-F238E27FC236}">
                <a16:creationId xmlns:a16="http://schemas.microsoft.com/office/drawing/2014/main" id="{F86A35CB-FED1-4A85-BFB8-592025C53E12}"/>
              </a:ext>
            </a:extLst>
          </p:cNvPr>
          <p:cNvSpPr>
            <a:spLocks noChangeShapeType="1"/>
          </p:cNvSpPr>
          <p:nvPr/>
        </p:nvSpPr>
        <p:spPr bwMode="auto">
          <a:xfrm>
            <a:off x="5540375" y="4887913"/>
            <a:ext cx="0" cy="369887"/>
          </a:xfrm>
          <a:prstGeom prst="line">
            <a:avLst/>
          </a:prstGeom>
          <a:noFill/>
          <a:ln w="38100" cmpd="dbl">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IN"/>
          </a:p>
        </p:txBody>
      </p:sp>
      <p:sp>
        <p:nvSpPr>
          <p:cNvPr id="41" name="Line 40">
            <a:extLst>
              <a:ext uri="{FF2B5EF4-FFF2-40B4-BE49-F238E27FC236}">
                <a16:creationId xmlns:a16="http://schemas.microsoft.com/office/drawing/2014/main" id="{2D3D0E09-FB68-4F61-9A59-3EC7E9398B57}"/>
              </a:ext>
            </a:extLst>
          </p:cNvPr>
          <p:cNvSpPr>
            <a:spLocks noChangeShapeType="1"/>
          </p:cNvSpPr>
          <p:nvPr/>
        </p:nvSpPr>
        <p:spPr bwMode="auto">
          <a:xfrm>
            <a:off x="1770063" y="5243513"/>
            <a:ext cx="1581150" cy="0"/>
          </a:xfrm>
          <a:prstGeom prst="line">
            <a:avLst/>
          </a:prstGeom>
          <a:noFill/>
          <a:ln w="38100" cmpd="dbl">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42" name="Line 41">
            <a:extLst>
              <a:ext uri="{FF2B5EF4-FFF2-40B4-BE49-F238E27FC236}">
                <a16:creationId xmlns:a16="http://schemas.microsoft.com/office/drawing/2014/main" id="{6191303E-6404-449E-97F9-05EEABCCD4E9}"/>
              </a:ext>
            </a:extLst>
          </p:cNvPr>
          <p:cNvSpPr>
            <a:spLocks noChangeShapeType="1"/>
          </p:cNvSpPr>
          <p:nvPr/>
        </p:nvSpPr>
        <p:spPr bwMode="auto">
          <a:xfrm>
            <a:off x="3743325" y="5243513"/>
            <a:ext cx="1389063" cy="0"/>
          </a:xfrm>
          <a:prstGeom prst="line">
            <a:avLst/>
          </a:prstGeom>
          <a:noFill/>
          <a:ln w="38100" cmpd="dbl">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43" name="Line 42">
            <a:extLst>
              <a:ext uri="{FF2B5EF4-FFF2-40B4-BE49-F238E27FC236}">
                <a16:creationId xmlns:a16="http://schemas.microsoft.com/office/drawing/2014/main" id="{A451BFD5-4076-47FC-A135-85E6251F01C9}"/>
              </a:ext>
            </a:extLst>
          </p:cNvPr>
          <p:cNvSpPr>
            <a:spLocks noChangeShapeType="1"/>
          </p:cNvSpPr>
          <p:nvPr/>
        </p:nvSpPr>
        <p:spPr bwMode="auto">
          <a:xfrm>
            <a:off x="5554663" y="5243513"/>
            <a:ext cx="1816100" cy="0"/>
          </a:xfrm>
          <a:prstGeom prst="line">
            <a:avLst/>
          </a:prstGeom>
          <a:noFill/>
          <a:ln w="38100" cmpd="dbl">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44" name="Text Box 43">
            <a:extLst>
              <a:ext uri="{FF2B5EF4-FFF2-40B4-BE49-F238E27FC236}">
                <a16:creationId xmlns:a16="http://schemas.microsoft.com/office/drawing/2014/main" id="{C8052718-E1F2-4A95-A02F-C2A29D008B63}"/>
              </a:ext>
            </a:extLst>
          </p:cNvPr>
          <p:cNvSpPr txBox="1">
            <a:spLocks noChangeArrowheads="1"/>
          </p:cNvSpPr>
          <p:nvPr/>
        </p:nvSpPr>
        <p:spPr bwMode="auto">
          <a:xfrm>
            <a:off x="1289050" y="2484438"/>
            <a:ext cx="9763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600"/>
              <a:t>Transport</a:t>
            </a:r>
          </a:p>
          <a:p>
            <a:pPr algn="ctr"/>
            <a:r>
              <a:rPr lang="en-US" altLang="en-US" sz="1600"/>
              <a:t>Layer</a:t>
            </a:r>
          </a:p>
        </p:txBody>
      </p:sp>
      <p:sp>
        <p:nvSpPr>
          <p:cNvPr id="45" name="Text Box 44">
            <a:extLst>
              <a:ext uri="{FF2B5EF4-FFF2-40B4-BE49-F238E27FC236}">
                <a16:creationId xmlns:a16="http://schemas.microsoft.com/office/drawing/2014/main" id="{8A2C2DC5-253A-429F-886C-9C95DF2F74AC}"/>
              </a:ext>
            </a:extLst>
          </p:cNvPr>
          <p:cNvSpPr txBox="1">
            <a:spLocks noChangeArrowheads="1"/>
          </p:cNvSpPr>
          <p:nvPr/>
        </p:nvSpPr>
        <p:spPr bwMode="auto">
          <a:xfrm>
            <a:off x="6877050" y="2497138"/>
            <a:ext cx="9763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600"/>
              <a:t>Transport</a:t>
            </a:r>
          </a:p>
          <a:p>
            <a:pPr algn="ctr"/>
            <a:r>
              <a:rPr lang="en-US" altLang="en-US" sz="1600"/>
              <a:t>Layer</a:t>
            </a:r>
          </a:p>
        </p:txBody>
      </p:sp>
      <p:sp>
        <p:nvSpPr>
          <p:cNvPr id="46" name="Text Box 45">
            <a:extLst>
              <a:ext uri="{FF2B5EF4-FFF2-40B4-BE49-F238E27FC236}">
                <a16:creationId xmlns:a16="http://schemas.microsoft.com/office/drawing/2014/main" id="{325FE12C-F607-426C-810B-151DB6C2305D}"/>
              </a:ext>
            </a:extLst>
          </p:cNvPr>
          <p:cNvSpPr txBox="1">
            <a:spLocks noChangeArrowheads="1"/>
          </p:cNvSpPr>
          <p:nvPr/>
        </p:nvSpPr>
        <p:spPr bwMode="auto">
          <a:xfrm>
            <a:off x="1241425" y="1717675"/>
            <a:ext cx="1073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1800"/>
              <a:t>Messages</a:t>
            </a:r>
          </a:p>
        </p:txBody>
      </p:sp>
      <p:sp>
        <p:nvSpPr>
          <p:cNvPr id="47" name="Text Box 46">
            <a:extLst>
              <a:ext uri="{FF2B5EF4-FFF2-40B4-BE49-F238E27FC236}">
                <a16:creationId xmlns:a16="http://schemas.microsoft.com/office/drawing/2014/main" id="{3DE41F94-CE46-4D20-A845-669B0A68DF98}"/>
              </a:ext>
            </a:extLst>
          </p:cNvPr>
          <p:cNvSpPr txBox="1">
            <a:spLocks noChangeArrowheads="1"/>
          </p:cNvSpPr>
          <p:nvPr/>
        </p:nvSpPr>
        <p:spPr bwMode="auto">
          <a:xfrm>
            <a:off x="6816725" y="1847850"/>
            <a:ext cx="1073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1800"/>
              <a:t>Messages</a:t>
            </a:r>
          </a:p>
        </p:txBody>
      </p:sp>
      <p:sp>
        <p:nvSpPr>
          <p:cNvPr id="48" name="Line 47">
            <a:extLst>
              <a:ext uri="{FF2B5EF4-FFF2-40B4-BE49-F238E27FC236}">
                <a16:creationId xmlns:a16="http://schemas.microsoft.com/office/drawing/2014/main" id="{F644314E-12CB-4B31-9AFB-6DF9A0F3ECF0}"/>
              </a:ext>
            </a:extLst>
          </p:cNvPr>
          <p:cNvSpPr>
            <a:spLocks noChangeShapeType="1"/>
          </p:cNvSpPr>
          <p:nvPr/>
        </p:nvSpPr>
        <p:spPr bwMode="auto">
          <a:xfrm flipV="1">
            <a:off x="2208213" y="2768600"/>
            <a:ext cx="4694237" cy="0"/>
          </a:xfrm>
          <a:prstGeom prst="line">
            <a:avLst/>
          </a:prstGeom>
          <a:noFill/>
          <a:ln w="9525">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49" name="Text Box 48">
            <a:extLst>
              <a:ext uri="{FF2B5EF4-FFF2-40B4-BE49-F238E27FC236}">
                <a16:creationId xmlns:a16="http://schemas.microsoft.com/office/drawing/2014/main" id="{377BFF49-146C-4C9B-BAAF-5F6A56A76EFA}"/>
              </a:ext>
            </a:extLst>
          </p:cNvPr>
          <p:cNvSpPr txBox="1">
            <a:spLocks noChangeArrowheads="1"/>
          </p:cNvSpPr>
          <p:nvPr/>
        </p:nvSpPr>
        <p:spPr bwMode="auto">
          <a:xfrm>
            <a:off x="4149725" y="2374900"/>
            <a:ext cx="1073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1800"/>
              <a:t>Segments</a:t>
            </a:r>
          </a:p>
        </p:txBody>
      </p:sp>
      <p:sp>
        <p:nvSpPr>
          <p:cNvPr id="50" name="Line 51">
            <a:extLst>
              <a:ext uri="{FF2B5EF4-FFF2-40B4-BE49-F238E27FC236}">
                <a16:creationId xmlns:a16="http://schemas.microsoft.com/office/drawing/2014/main" id="{2AC141C2-87EC-49CD-ADD8-2D785B055D55}"/>
              </a:ext>
            </a:extLst>
          </p:cNvPr>
          <p:cNvSpPr>
            <a:spLocks noChangeShapeType="1"/>
          </p:cNvSpPr>
          <p:nvPr/>
        </p:nvSpPr>
        <p:spPr bwMode="auto">
          <a:xfrm>
            <a:off x="6259513" y="1670050"/>
            <a:ext cx="0" cy="4005263"/>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1" name="Line 55">
            <a:extLst>
              <a:ext uri="{FF2B5EF4-FFF2-40B4-BE49-F238E27FC236}">
                <a16:creationId xmlns:a16="http://schemas.microsoft.com/office/drawing/2014/main" id="{281EF245-4B51-4DF9-A8F5-EF922D1166DB}"/>
              </a:ext>
            </a:extLst>
          </p:cNvPr>
          <p:cNvSpPr>
            <a:spLocks noChangeShapeType="1"/>
          </p:cNvSpPr>
          <p:nvPr/>
        </p:nvSpPr>
        <p:spPr bwMode="auto">
          <a:xfrm>
            <a:off x="2362200" y="2971800"/>
            <a:ext cx="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52" name="Line 56">
            <a:extLst>
              <a:ext uri="{FF2B5EF4-FFF2-40B4-BE49-F238E27FC236}">
                <a16:creationId xmlns:a16="http://schemas.microsoft.com/office/drawing/2014/main" id="{39263E64-41C4-42BA-A29B-FDCAB2F8066B}"/>
              </a:ext>
            </a:extLst>
          </p:cNvPr>
          <p:cNvSpPr>
            <a:spLocks noChangeShapeType="1"/>
          </p:cNvSpPr>
          <p:nvPr/>
        </p:nvSpPr>
        <p:spPr bwMode="auto">
          <a:xfrm>
            <a:off x="2362200" y="3581400"/>
            <a:ext cx="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53" name="Line 57">
            <a:extLst>
              <a:ext uri="{FF2B5EF4-FFF2-40B4-BE49-F238E27FC236}">
                <a16:creationId xmlns:a16="http://schemas.microsoft.com/office/drawing/2014/main" id="{2CA6C26B-CD55-4BB8-8F89-5F6B141909A4}"/>
              </a:ext>
            </a:extLst>
          </p:cNvPr>
          <p:cNvSpPr>
            <a:spLocks noChangeShapeType="1"/>
          </p:cNvSpPr>
          <p:nvPr/>
        </p:nvSpPr>
        <p:spPr bwMode="auto">
          <a:xfrm>
            <a:off x="2362200" y="4191000"/>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54" name="Line 58">
            <a:extLst>
              <a:ext uri="{FF2B5EF4-FFF2-40B4-BE49-F238E27FC236}">
                <a16:creationId xmlns:a16="http://schemas.microsoft.com/office/drawing/2014/main" id="{9B3CDDBF-B86F-402B-810C-C6AEDFC1384C}"/>
              </a:ext>
            </a:extLst>
          </p:cNvPr>
          <p:cNvSpPr>
            <a:spLocks noChangeShapeType="1"/>
          </p:cNvSpPr>
          <p:nvPr/>
        </p:nvSpPr>
        <p:spPr bwMode="auto">
          <a:xfrm>
            <a:off x="2362200" y="5029200"/>
            <a:ext cx="609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55" name="Line 59">
            <a:extLst>
              <a:ext uri="{FF2B5EF4-FFF2-40B4-BE49-F238E27FC236}">
                <a16:creationId xmlns:a16="http://schemas.microsoft.com/office/drawing/2014/main" id="{A890136C-0EB6-4298-933C-824C8D687510}"/>
              </a:ext>
            </a:extLst>
          </p:cNvPr>
          <p:cNvSpPr>
            <a:spLocks noChangeShapeType="1"/>
          </p:cNvSpPr>
          <p:nvPr/>
        </p:nvSpPr>
        <p:spPr bwMode="auto">
          <a:xfrm flipV="1">
            <a:off x="2971800" y="4191000"/>
            <a:ext cx="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56" name="Line 60">
            <a:extLst>
              <a:ext uri="{FF2B5EF4-FFF2-40B4-BE49-F238E27FC236}">
                <a16:creationId xmlns:a16="http://schemas.microsoft.com/office/drawing/2014/main" id="{ABE01C3F-4012-4CC6-A22B-105C338A311E}"/>
              </a:ext>
            </a:extLst>
          </p:cNvPr>
          <p:cNvSpPr>
            <a:spLocks noChangeShapeType="1"/>
          </p:cNvSpPr>
          <p:nvPr/>
        </p:nvSpPr>
        <p:spPr bwMode="auto">
          <a:xfrm flipV="1">
            <a:off x="2971800" y="3581400"/>
            <a:ext cx="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57" name="Line 61">
            <a:extLst>
              <a:ext uri="{FF2B5EF4-FFF2-40B4-BE49-F238E27FC236}">
                <a16:creationId xmlns:a16="http://schemas.microsoft.com/office/drawing/2014/main" id="{E20AB949-FB23-446F-BC84-23040D728416}"/>
              </a:ext>
            </a:extLst>
          </p:cNvPr>
          <p:cNvSpPr>
            <a:spLocks noChangeShapeType="1"/>
          </p:cNvSpPr>
          <p:nvPr/>
        </p:nvSpPr>
        <p:spPr bwMode="auto">
          <a:xfrm>
            <a:off x="4114800" y="3581400"/>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58" name="Line 62">
            <a:extLst>
              <a:ext uri="{FF2B5EF4-FFF2-40B4-BE49-F238E27FC236}">
                <a16:creationId xmlns:a16="http://schemas.microsoft.com/office/drawing/2014/main" id="{33A00878-52CF-4686-B105-07CE92FCBAE4}"/>
              </a:ext>
            </a:extLst>
          </p:cNvPr>
          <p:cNvSpPr>
            <a:spLocks noChangeShapeType="1"/>
          </p:cNvSpPr>
          <p:nvPr/>
        </p:nvSpPr>
        <p:spPr bwMode="auto">
          <a:xfrm>
            <a:off x="4114800" y="4114800"/>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59" name="Line 63">
            <a:extLst>
              <a:ext uri="{FF2B5EF4-FFF2-40B4-BE49-F238E27FC236}">
                <a16:creationId xmlns:a16="http://schemas.microsoft.com/office/drawing/2014/main" id="{8365F068-E3E5-4212-BFED-80C93CDA2904}"/>
              </a:ext>
            </a:extLst>
          </p:cNvPr>
          <p:cNvSpPr>
            <a:spLocks noChangeShapeType="1"/>
          </p:cNvSpPr>
          <p:nvPr/>
        </p:nvSpPr>
        <p:spPr bwMode="auto">
          <a:xfrm>
            <a:off x="4191000" y="5029200"/>
            <a:ext cx="533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60" name="Line 64">
            <a:extLst>
              <a:ext uri="{FF2B5EF4-FFF2-40B4-BE49-F238E27FC236}">
                <a16:creationId xmlns:a16="http://schemas.microsoft.com/office/drawing/2014/main" id="{0522F760-9F69-4A98-878C-4D19BED71A14}"/>
              </a:ext>
            </a:extLst>
          </p:cNvPr>
          <p:cNvSpPr>
            <a:spLocks noChangeShapeType="1"/>
          </p:cNvSpPr>
          <p:nvPr/>
        </p:nvSpPr>
        <p:spPr bwMode="auto">
          <a:xfrm flipV="1">
            <a:off x="4800600" y="4114800"/>
            <a:ext cx="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61" name="Line 65">
            <a:extLst>
              <a:ext uri="{FF2B5EF4-FFF2-40B4-BE49-F238E27FC236}">
                <a16:creationId xmlns:a16="http://schemas.microsoft.com/office/drawing/2014/main" id="{FBA9CAA5-F2E7-4E29-A95F-B8777826B781}"/>
              </a:ext>
            </a:extLst>
          </p:cNvPr>
          <p:cNvSpPr>
            <a:spLocks noChangeShapeType="1"/>
          </p:cNvSpPr>
          <p:nvPr/>
        </p:nvSpPr>
        <p:spPr bwMode="auto">
          <a:xfrm flipV="1">
            <a:off x="4800600" y="3352800"/>
            <a:ext cx="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62" name="Line 66">
            <a:extLst>
              <a:ext uri="{FF2B5EF4-FFF2-40B4-BE49-F238E27FC236}">
                <a16:creationId xmlns:a16="http://schemas.microsoft.com/office/drawing/2014/main" id="{AB5B4E2F-E5FE-476D-A4D9-7043BC4E59BA}"/>
              </a:ext>
            </a:extLst>
          </p:cNvPr>
          <p:cNvSpPr>
            <a:spLocks noChangeShapeType="1"/>
          </p:cNvSpPr>
          <p:nvPr/>
        </p:nvSpPr>
        <p:spPr bwMode="auto">
          <a:xfrm>
            <a:off x="6019800" y="3276600"/>
            <a:ext cx="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63" name="Line 67">
            <a:extLst>
              <a:ext uri="{FF2B5EF4-FFF2-40B4-BE49-F238E27FC236}">
                <a16:creationId xmlns:a16="http://schemas.microsoft.com/office/drawing/2014/main" id="{2C9E86D7-5FEB-4A3D-B8DB-5F630994158D}"/>
              </a:ext>
            </a:extLst>
          </p:cNvPr>
          <p:cNvSpPr>
            <a:spLocks noChangeShapeType="1"/>
          </p:cNvSpPr>
          <p:nvPr/>
        </p:nvSpPr>
        <p:spPr bwMode="auto">
          <a:xfrm>
            <a:off x="6019800" y="4038600"/>
            <a:ext cx="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64" name="Line 68">
            <a:extLst>
              <a:ext uri="{FF2B5EF4-FFF2-40B4-BE49-F238E27FC236}">
                <a16:creationId xmlns:a16="http://schemas.microsoft.com/office/drawing/2014/main" id="{764D0DF6-6831-4A4F-A229-B765A8936D8A}"/>
              </a:ext>
            </a:extLst>
          </p:cNvPr>
          <p:cNvSpPr>
            <a:spLocks noChangeShapeType="1"/>
          </p:cNvSpPr>
          <p:nvPr/>
        </p:nvSpPr>
        <p:spPr bwMode="auto">
          <a:xfrm>
            <a:off x="6019800" y="5105400"/>
            <a:ext cx="685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65" name="Line 69">
            <a:extLst>
              <a:ext uri="{FF2B5EF4-FFF2-40B4-BE49-F238E27FC236}">
                <a16:creationId xmlns:a16="http://schemas.microsoft.com/office/drawing/2014/main" id="{DA12D454-F37A-448E-B4DB-70656BB55C14}"/>
              </a:ext>
            </a:extLst>
          </p:cNvPr>
          <p:cNvSpPr>
            <a:spLocks noChangeShapeType="1"/>
          </p:cNvSpPr>
          <p:nvPr/>
        </p:nvSpPr>
        <p:spPr bwMode="auto">
          <a:xfrm flipV="1">
            <a:off x="6781800" y="4191000"/>
            <a:ext cx="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66" name="Line 70">
            <a:extLst>
              <a:ext uri="{FF2B5EF4-FFF2-40B4-BE49-F238E27FC236}">
                <a16:creationId xmlns:a16="http://schemas.microsoft.com/office/drawing/2014/main" id="{9DD25B3E-1468-4B00-A25A-3A92F67942B3}"/>
              </a:ext>
            </a:extLst>
          </p:cNvPr>
          <p:cNvSpPr>
            <a:spLocks noChangeShapeType="1"/>
          </p:cNvSpPr>
          <p:nvPr/>
        </p:nvSpPr>
        <p:spPr bwMode="auto">
          <a:xfrm flipV="1">
            <a:off x="6781800" y="3429000"/>
            <a:ext cx="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67" name="Line 71">
            <a:extLst>
              <a:ext uri="{FF2B5EF4-FFF2-40B4-BE49-F238E27FC236}">
                <a16:creationId xmlns:a16="http://schemas.microsoft.com/office/drawing/2014/main" id="{2C5F141C-8996-42D3-9A1E-A59C6F025565}"/>
              </a:ext>
            </a:extLst>
          </p:cNvPr>
          <p:cNvSpPr>
            <a:spLocks noChangeShapeType="1"/>
          </p:cNvSpPr>
          <p:nvPr/>
        </p:nvSpPr>
        <p:spPr bwMode="auto">
          <a:xfrm flipV="1">
            <a:off x="6781800" y="2895600"/>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Tree>
    <p:extLst>
      <p:ext uri="{BB962C8B-B14F-4D97-AF65-F5344CB8AC3E}">
        <p14:creationId xmlns:p14="http://schemas.microsoft.com/office/powerpoint/2010/main" val="27921774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72D1B-F040-4644-87B3-3B09E00FC550}"/>
              </a:ext>
            </a:extLst>
          </p:cNvPr>
          <p:cNvSpPr>
            <a:spLocks noGrp="1"/>
          </p:cNvSpPr>
          <p:nvPr>
            <p:ph type="title"/>
          </p:nvPr>
        </p:nvSpPr>
        <p:spPr/>
        <p:txBody>
          <a:bodyPr/>
          <a:lstStyle/>
          <a:p>
            <a:r>
              <a:rPr lang="en-IN" dirty="0"/>
              <a:t>Various Generation of Network</a:t>
            </a:r>
          </a:p>
        </p:txBody>
      </p:sp>
      <p:pic>
        <p:nvPicPr>
          <p:cNvPr id="4" name="Content Placeholder 3">
            <a:extLst>
              <a:ext uri="{FF2B5EF4-FFF2-40B4-BE49-F238E27FC236}">
                <a16:creationId xmlns:a16="http://schemas.microsoft.com/office/drawing/2014/main" id="{8A0D78F4-BC74-43BC-A4C6-509DBAFF006A}"/>
              </a:ext>
            </a:extLst>
          </p:cNvPr>
          <p:cNvPicPr>
            <a:picLocks noGrp="1" noChangeAspect="1"/>
          </p:cNvPicPr>
          <p:nvPr>
            <p:ph idx="1"/>
          </p:nvPr>
        </p:nvPicPr>
        <p:blipFill>
          <a:blip r:embed="rId2"/>
          <a:stretch>
            <a:fillRect/>
          </a:stretch>
        </p:blipFill>
        <p:spPr>
          <a:xfrm>
            <a:off x="3516923" y="1438556"/>
            <a:ext cx="5317588" cy="5474758"/>
          </a:xfrm>
          <a:prstGeom prst="rect">
            <a:avLst/>
          </a:prstGeom>
        </p:spPr>
      </p:pic>
    </p:spTree>
    <p:extLst>
      <p:ext uri="{BB962C8B-B14F-4D97-AF65-F5344CB8AC3E}">
        <p14:creationId xmlns:p14="http://schemas.microsoft.com/office/powerpoint/2010/main" val="22567889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897E8-1649-4413-9330-BBF019FA2693}"/>
              </a:ext>
            </a:extLst>
          </p:cNvPr>
          <p:cNvSpPr>
            <a:spLocks noGrp="1"/>
          </p:cNvSpPr>
          <p:nvPr>
            <p:ph type="title"/>
          </p:nvPr>
        </p:nvSpPr>
        <p:spPr/>
        <p:txBody>
          <a:bodyPr/>
          <a:lstStyle/>
          <a:p>
            <a:r>
              <a:rPr lang="en-IN" b="1" dirty="0"/>
              <a:t>1G: Analog Cellular Networks</a:t>
            </a:r>
            <a:endParaRPr lang="en-IN" dirty="0"/>
          </a:p>
        </p:txBody>
      </p:sp>
      <p:sp>
        <p:nvSpPr>
          <p:cNvPr id="3" name="Content Placeholder 2">
            <a:extLst>
              <a:ext uri="{FF2B5EF4-FFF2-40B4-BE49-F238E27FC236}">
                <a16:creationId xmlns:a16="http://schemas.microsoft.com/office/drawing/2014/main" id="{B18322D2-BA02-4215-BCF3-FC4B6998E14A}"/>
              </a:ext>
            </a:extLst>
          </p:cNvPr>
          <p:cNvSpPr>
            <a:spLocks noGrp="1"/>
          </p:cNvSpPr>
          <p:nvPr>
            <p:ph idx="1"/>
          </p:nvPr>
        </p:nvSpPr>
        <p:spPr/>
        <p:txBody>
          <a:bodyPr>
            <a:normAutofit fontScale="92500" lnSpcReduction="10000"/>
          </a:bodyPr>
          <a:lstStyle/>
          <a:p>
            <a:r>
              <a:rPr lang="en-IN" dirty="0"/>
              <a:t>The main technological development that distinguished the First Generation mobile phones from the previous generation was the use of multiple cell sites, and the ability to transfer calls from one site to the next as the user travelled between cells during a conversation. The first commercially automated cellular network (the 1G generations) was launched in Japan by NTT in 1979. </a:t>
            </a:r>
            <a:br>
              <a:rPr lang="en-IN" dirty="0"/>
            </a:br>
            <a:br>
              <a:rPr lang="en-IN" dirty="0"/>
            </a:br>
            <a:r>
              <a:rPr lang="en-IN" dirty="0"/>
              <a:t>In 1984, Bell Labs developed modern commercial cellular technology, which employed multiple, centrally controlled base stations (cell sites), each providing service to a small area (a cell). The cell sites would be set up such that cells partially overlapped. In a cellular system, a signal between a base station (cell site) and a terminal (phone) only need be strong enough to reach between the two, so the same channel can be used simultaneously for separate conversations in different cells.</a:t>
            </a:r>
            <a:br>
              <a:rPr lang="en-IN" dirty="0"/>
            </a:br>
            <a:br>
              <a:rPr lang="en-IN" dirty="0"/>
            </a:br>
            <a:r>
              <a:rPr lang="en-IN" dirty="0"/>
              <a:t>As the system expanded and neared capacity, the ability to reduce transmission power allowed new cells to be added, resulting in more, smaller cells and thus more capacity.</a:t>
            </a:r>
            <a:br>
              <a:rPr lang="en-IN" dirty="0"/>
            </a:br>
            <a:endParaRPr lang="en-IN" dirty="0"/>
          </a:p>
        </p:txBody>
      </p:sp>
    </p:spTree>
    <p:extLst>
      <p:ext uri="{BB962C8B-B14F-4D97-AF65-F5344CB8AC3E}">
        <p14:creationId xmlns:p14="http://schemas.microsoft.com/office/powerpoint/2010/main" val="11132532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1CC35-4654-4EBA-835E-871BE824EF69}"/>
              </a:ext>
            </a:extLst>
          </p:cNvPr>
          <p:cNvSpPr>
            <a:spLocks noGrp="1"/>
          </p:cNvSpPr>
          <p:nvPr>
            <p:ph type="title"/>
          </p:nvPr>
        </p:nvSpPr>
        <p:spPr/>
        <p:txBody>
          <a:bodyPr/>
          <a:lstStyle/>
          <a:p>
            <a:r>
              <a:rPr lang="en-IN" b="1" dirty="0"/>
              <a:t>2G: Digital Networks</a:t>
            </a:r>
            <a:endParaRPr lang="en-IN" dirty="0"/>
          </a:p>
        </p:txBody>
      </p:sp>
      <p:sp>
        <p:nvSpPr>
          <p:cNvPr id="3" name="Content Placeholder 2">
            <a:extLst>
              <a:ext uri="{FF2B5EF4-FFF2-40B4-BE49-F238E27FC236}">
                <a16:creationId xmlns:a16="http://schemas.microsoft.com/office/drawing/2014/main" id="{F28175BB-C275-4DCD-9AA6-7944F2287171}"/>
              </a:ext>
            </a:extLst>
          </p:cNvPr>
          <p:cNvSpPr>
            <a:spLocks noGrp="1"/>
          </p:cNvSpPr>
          <p:nvPr>
            <p:ph idx="1"/>
          </p:nvPr>
        </p:nvSpPr>
        <p:spPr/>
        <p:txBody>
          <a:bodyPr>
            <a:normAutofit fontScale="92500" lnSpcReduction="20000"/>
          </a:bodyPr>
          <a:lstStyle/>
          <a:p>
            <a:r>
              <a:rPr lang="en-IN" dirty="0"/>
              <a:t>In the 1990s, the 'second generation' (2G) mobile phone systems emerged, primarily using </a:t>
            </a:r>
            <a:r>
              <a:rPr lang="en-IN" dirty="0" err="1"/>
              <a:t>theGSM</a:t>
            </a:r>
            <a:r>
              <a:rPr lang="en-IN" dirty="0"/>
              <a:t> standard. These 2G phone systems differed from the previous generation in their use of digital transmission instead of </a:t>
            </a:r>
            <a:r>
              <a:rPr lang="en-IN" dirty="0" err="1"/>
              <a:t>analog</a:t>
            </a:r>
            <a:r>
              <a:rPr lang="en-IN" dirty="0"/>
              <a:t> transmission, and also by the introduction of advanced and fast phone-to-network </a:t>
            </a:r>
            <a:r>
              <a:rPr lang="en-IN" dirty="0" err="1"/>
              <a:t>signaling</a:t>
            </a:r>
            <a:r>
              <a:rPr lang="en-IN" dirty="0"/>
              <a:t>. The rise in mobile phone usage as a result of 2G was explosive and this era also saw the advent of prepaid mobile phones. </a:t>
            </a:r>
            <a:br>
              <a:rPr lang="en-IN" dirty="0"/>
            </a:br>
            <a:br>
              <a:rPr lang="en-IN" dirty="0"/>
            </a:br>
            <a:r>
              <a:rPr lang="en-IN" dirty="0"/>
              <a:t>The second generation introduced a new variant to communication, as SMS text messaging became possible, initially on GSM networks and eventually on all digital networks. Soon SMS became the communication method of preference for the youth. Today in many advanced markets the general public prefers sending text messages to placing voice calls.</a:t>
            </a:r>
            <a:br>
              <a:rPr lang="en-IN" dirty="0"/>
            </a:br>
            <a:br>
              <a:rPr lang="en-IN" dirty="0"/>
            </a:br>
            <a:r>
              <a:rPr lang="en-IN" dirty="0"/>
              <a:t>Some benefits of 2G were Digital signals require consume less battery power, so it helps mobile batteries to last long. Digital coding improves the voice clarity and reduces noise in the line. Digital signals are considered environment friendly. Digital encryption has provided secrecy and safety to the data and voice calls. The use of 2G technology requires strong digital signals to help mobile phones work properly. </a:t>
            </a:r>
          </a:p>
        </p:txBody>
      </p:sp>
    </p:spTree>
    <p:extLst>
      <p:ext uri="{BB962C8B-B14F-4D97-AF65-F5344CB8AC3E}">
        <p14:creationId xmlns:p14="http://schemas.microsoft.com/office/powerpoint/2010/main" val="4167801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36BA7-1B23-498F-B6F5-D272BB17D4A5}"/>
              </a:ext>
            </a:extLst>
          </p:cNvPr>
          <p:cNvSpPr>
            <a:spLocks noGrp="1"/>
          </p:cNvSpPr>
          <p:nvPr>
            <p:ph type="title"/>
          </p:nvPr>
        </p:nvSpPr>
        <p:spPr/>
        <p:txBody>
          <a:bodyPr/>
          <a:lstStyle/>
          <a:p>
            <a:r>
              <a:rPr lang="en-US" dirty="0"/>
              <a:t>Source-to-destination delivery</a:t>
            </a:r>
            <a:endParaRPr lang="en-IN" dirty="0"/>
          </a:p>
        </p:txBody>
      </p:sp>
      <p:pic>
        <p:nvPicPr>
          <p:cNvPr id="4" name="Picture 6">
            <a:extLst>
              <a:ext uri="{FF2B5EF4-FFF2-40B4-BE49-F238E27FC236}">
                <a16:creationId xmlns:a16="http://schemas.microsoft.com/office/drawing/2014/main" id="{7318BA84-D188-4F4A-AD9A-5F886AA739A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97945" y="1617785"/>
            <a:ext cx="6668086" cy="447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30595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B8A74-560F-4BE1-8BEA-22B8F92A6BDF}"/>
              </a:ext>
            </a:extLst>
          </p:cNvPr>
          <p:cNvSpPr>
            <a:spLocks noGrp="1"/>
          </p:cNvSpPr>
          <p:nvPr>
            <p:ph type="title"/>
          </p:nvPr>
        </p:nvSpPr>
        <p:spPr/>
        <p:txBody>
          <a:bodyPr/>
          <a:lstStyle/>
          <a:p>
            <a:r>
              <a:rPr lang="en-IN" b="1" dirty="0"/>
              <a:t>2.5G” using GPRS (General Packet Radio Service)</a:t>
            </a:r>
            <a:r>
              <a:rPr lang="en-IN" dirty="0"/>
              <a:t> </a:t>
            </a:r>
          </a:p>
        </p:txBody>
      </p:sp>
      <p:sp>
        <p:nvSpPr>
          <p:cNvPr id="3" name="Content Placeholder 2">
            <a:extLst>
              <a:ext uri="{FF2B5EF4-FFF2-40B4-BE49-F238E27FC236}">
                <a16:creationId xmlns:a16="http://schemas.microsoft.com/office/drawing/2014/main" id="{B8CC4857-D30C-445D-B61A-B7EAB36FA6F7}"/>
              </a:ext>
            </a:extLst>
          </p:cNvPr>
          <p:cNvSpPr>
            <a:spLocks noGrp="1"/>
          </p:cNvSpPr>
          <p:nvPr>
            <p:ph idx="1"/>
          </p:nvPr>
        </p:nvSpPr>
        <p:spPr/>
        <p:txBody>
          <a:bodyPr/>
          <a:lstStyle/>
          <a:p>
            <a:r>
              <a:rPr lang="en-IN" dirty="0"/>
              <a:t>technology is a cellular wireless technology developed in between its predecessor, 2G, and its successor, 3G. GPRS could provide data rates from 56 </a:t>
            </a:r>
            <a:r>
              <a:rPr lang="en-IN" dirty="0" err="1"/>
              <a:t>kbit</a:t>
            </a:r>
            <a:r>
              <a:rPr lang="en-IN" dirty="0"/>
              <a:t>/s up to 115 </a:t>
            </a:r>
            <a:r>
              <a:rPr lang="en-IN" dirty="0" err="1"/>
              <a:t>kbit</a:t>
            </a:r>
            <a:r>
              <a:rPr lang="en-IN" dirty="0"/>
              <a:t>/s. </a:t>
            </a:r>
          </a:p>
          <a:p>
            <a:r>
              <a:rPr lang="en-IN" dirty="0"/>
              <a:t>It can be used for services such as Wireless Application Protocol (WAP) access, Multimedia Messaging Service (MMS), and for Internet communication services such as email and World Wide Web access.</a:t>
            </a:r>
            <a:br>
              <a:rPr lang="en-IN" dirty="0"/>
            </a:br>
            <a:endParaRPr lang="en-IN" dirty="0"/>
          </a:p>
        </p:txBody>
      </p:sp>
    </p:spTree>
    <p:extLst>
      <p:ext uri="{BB962C8B-B14F-4D97-AF65-F5344CB8AC3E}">
        <p14:creationId xmlns:p14="http://schemas.microsoft.com/office/powerpoint/2010/main" val="17713727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31F3B-F4B1-44A3-A009-8B77E898C47E}"/>
              </a:ext>
            </a:extLst>
          </p:cNvPr>
          <p:cNvSpPr>
            <a:spLocks noGrp="1"/>
          </p:cNvSpPr>
          <p:nvPr>
            <p:ph type="title"/>
          </p:nvPr>
        </p:nvSpPr>
        <p:spPr/>
        <p:txBody>
          <a:bodyPr/>
          <a:lstStyle/>
          <a:p>
            <a:r>
              <a:rPr lang="en-IN" b="1" dirty="0"/>
              <a:t>2.75 – EDGE</a:t>
            </a:r>
            <a:endParaRPr lang="en-IN" dirty="0"/>
          </a:p>
        </p:txBody>
      </p:sp>
      <p:sp>
        <p:nvSpPr>
          <p:cNvPr id="3" name="Content Placeholder 2">
            <a:extLst>
              <a:ext uri="{FF2B5EF4-FFF2-40B4-BE49-F238E27FC236}">
                <a16:creationId xmlns:a16="http://schemas.microsoft.com/office/drawing/2014/main" id="{48A72B50-FA30-45C9-9403-09B8C9653429}"/>
              </a:ext>
            </a:extLst>
          </p:cNvPr>
          <p:cNvSpPr>
            <a:spLocks noGrp="1"/>
          </p:cNvSpPr>
          <p:nvPr>
            <p:ph idx="1"/>
          </p:nvPr>
        </p:nvSpPr>
        <p:spPr/>
        <p:txBody>
          <a:bodyPr/>
          <a:lstStyle/>
          <a:p>
            <a:r>
              <a:rPr lang="en-IN" dirty="0"/>
              <a:t> is an abbreviation for Enhanced Data rates for GSM Evolution. </a:t>
            </a:r>
          </a:p>
          <a:p>
            <a:r>
              <a:rPr lang="en-IN" dirty="0"/>
              <a:t>EDGE technology is an extended version of GSM. It allows the clear and fast transmission of data and information up to 384kbit/s speed.</a:t>
            </a:r>
          </a:p>
        </p:txBody>
      </p:sp>
    </p:spTree>
    <p:extLst>
      <p:ext uri="{BB962C8B-B14F-4D97-AF65-F5344CB8AC3E}">
        <p14:creationId xmlns:p14="http://schemas.microsoft.com/office/powerpoint/2010/main" val="6100666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27A8-6653-4FFE-974A-338968C99ECC}"/>
              </a:ext>
            </a:extLst>
          </p:cNvPr>
          <p:cNvSpPr>
            <a:spLocks noGrp="1"/>
          </p:cNvSpPr>
          <p:nvPr>
            <p:ph type="title"/>
          </p:nvPr>
        </p:nvSpPr>
        <p:spPr/>
        <p:txBody>
          <a:bodyPr/>
          <a:lstStyle/>
          <a:p>
            <a:r>
              <a:rPr lang="en-IN" b="1" dirty="0"/>
              <a:t>3G : High speed IP data networks</a:t>
            </a:r>
            <a:endParaRPr lang="en-IN" dirty="0"/>
          </a:p>
        </p:txBody>
      </p:sp>
      <p:sp>
        <p:nvSpPr>
          <p:cNvPr id="3" name="Content Placeholder 2">
            <a:extLst>
              <a:ext uri="{FF2B5EF4-FFF2-40B4-BE49-F238E27FC236}">
                <a16:creationId xmlns:a16="http://schemas.microsoft.com/office/drawing/2014/main" id="{800B4EDE-E404-4640-8929-28502A63311F}"/>
              </a:ext>
            </a:extLst>
          </p:cNvPr>
          <p:cNvSpPr>
            <a:spLocks noGrp="1"/>
          </p:cNvSpPr>
          <p:nvPr>
            <p:ph idx="1"/>
          </p:nvPr>
        </p:nvSpPr>
        <p:spPr/>
        <p:txBody>
          <a:bodyPr/>
          <a:lstStyle/>
          <a:p>
            <a:br>
              <a:rPr lang="en-IN" dirty="0"/>
            </a:br>
            <a:r>
              <a:rPr lang="en-IN" dirty="0"/>
              <a:t>As the use of 2G phones became more widespread and people began to use mobile phones in their daily lives, it became clear that demand for data services (such as access to the internet) was growing. Furthermore, if the experience from fixed broadband services was anything to go by, there would also be a demand for ever greater data speeds. The 2G technology was nowhere near up to the job, so the industry began to work on the next generation of technology known as 3G. The main technological difference that distinguishes 3G technology from 2G technology is the use of packet switching rather than circuit switching for data transmission. </a:t>
            </a:r>
          </a:p>
        </p:txBody>
      </p:sp>
    </p:spTree>
    <p:extLst>
      <p:ext uri="{BB962C8B-B14F-4D97-AF65-F5344CB8AC3E}">
        <p14:creationId xmlns:p14="http://schemas.microsoft.com/office/powerpoint/2010/main" val="42814916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11DBD-914E-490C-A1D0-5C1D846C6EDE}"/>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79D317C1-AE4B-471B-BDB5-58AE8EA1A657}"/>
              </a:ext>
            </a:extLst>
          </p:cNvPr>
          <p:cNvPicPr>
            <a:picLocks noGrp="1" noChangeAspect="1"/>
          </p:cNvPicPr>
          <p:nvPr>
            <p:ph idx="1"/>
          </p:nvPr>
        </p:nvPicPr>
        <p:blipFill>
          <a:blip r:embed="rId2"/>
          <a:stretch>
            <a:fillRect/>
          </a:stretch>
        </p:blipFill>
        <p:spPr>
          <a:xfrm>
            <a:off x="14880" y="126609"/>
            <a:ext cx="12012997" cy="5892851"/>
          </a:xfrm>
          <a:prstGeom prst="rect">
            <a:avLst/>
          </a:prstGeom>
        </p:spPr>
      </p:pic>
    </p:spTree>
    <p:extLst>
      <p:ext uri="{BB962C8B-B14F-4D97-AF65-F5344CB8AC3E}">
        <p14:creationId xmlns:p14="http://schemas.microsoft.com/office/powerpoint/2010/main" val="29724021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3BDAD-5793-4446-9AEB-469825A34673}"/>
              </a:ext>
            </a:extLst>
          </p:cNvPr>
          <p:cNvSpPr>
            <a:spLocks noGrp="1"/>
          </p:cNvSpPr>
          <p:nvPr>
            <p:ph type="title"/>
          </p:nvPr>
        </p:nvSpPr>
        <p:spPr/>
        <p:txBody>
          <a:bodyPr/>
          <a:lstStyle/>
          <a:p>
            <a:r>
              <a:rPr lang="en-IN" b="1" dirty="0"/>
              <a:t>4G: Growth of mobile broadband</a:t>
            </a:r>
            <a:endParaRPr lang="en-IN" dirty="0"/>
          </a:p>
        </p:txBody>
      </p:sp>
      <p:sp>
        <p:nvSpPr>
          <p:cNvPr id="3" name="Content Placeholder 2">
            <a:extLst>
              <a:ext uri="{FF2B5EF4-FFF2-40B4-BE49-F238E27FC236}">
                <a16:creationId xmlns:a16="http://schemas.microsoft.com/office/drawing/2014/main" id="{547DD399-9AE1-4142-8AED-765840B2092D}"/>
              </a:ext>
            </a:extLst>
          </p:cNvPr>
          <p:cNvSpPr>
            <a:spLocks noGrp="1"/>
          </p:cNvSpPr>
          <p:nvPr>
            <p:ph idx="1"/>
          </p:nvPr>
        </p:nvSpPr>
        <p:spPr/>
        <p:txBody>
          <a:bodyPr>
            <a:normAutofit fontScale="92500" lnSpcReduction="10000"/>
          </a:bodyPr>
          <a:lstStyle/>
          <a:p>
            <a:br>
              <a:rPr lang="en-IN" dirty="0"/>
            </a:br>
            <a:r>
              <a:rPr lang="en-IN" dirty="0"/>
              <a:t>Consequently, the industry began looking to data-optimized 4th-generation technologies, with the promise of speed improvements up to 10-fold over existing 3G technologies. It is basically the extension in the 3G technology with more bandwidth and services offers in the 3G. The expectation for the 4G technology is basically the high quality audio/video streaming over end to end Internet </a:t>
            </a:r>
            <a:r>
              <a:rPr lang="en-IN" dirty="0" err="1"/>
              <a:t>Protocol.The</a:t>
            </a:r>
            <a:r>
              <a:rPr lang="en-IN" dirty="0"/>
              <a:t> first two commercially available technologies billed as 4G were the WiMAX standard and the LTE standard, first offered in Scandinavia by TeliaSonera. </a:t>
            </a:r>
            <a:br>
              <a:rPr lang="en-IN" dirty="0"/>
            </a:br>
            <a:br>
              <a:rPr lang="en-IN" dirty="0"/>
            </a:br>
            <a:r>
              <a:rPr lang="en-IN" dirty="0"/>
              <a:t>One of the main ways in which 4G differed technologically from 3G was in its elimination of circuit switching, instead employing an all-IP network. Thus, 4G ushered in a treatment of voice calls just like any other type of streaming audio media, utilizing packet switching </a:t>
            </a:r>
            <a:r>
              <a:rPr lang="en-IN" dirty="0" err="1"/>
              <a:t>overinternet</a:t>
            </a:r>
            <a:r>
              <a:rPr lang="en-IN" dirty="0"/>
              <a:t>, LAN or WAN networks via VoIP.</a:t>
            </a:r>
            <a:br>
              <a:rPr lang="en-IN" dirty="0"/>
            </a:br>
            <a:br>
              <a:rPr lang="en-IN" dirty="0"/>
            </a:br>
            <a:r>
              <a:rPr lang="en-IN" dirty="0"/>
              <a:t>4G LTE data transfer speed can reach peak download 100 Mbit/s, peak upload 50 Mbit/s, WiMAX offers peak data rates of 128 Mbit/s downlink and 56 Mbit/s uplink. </a:t>
            </a:r>
          </a:p>
        </p:txBody>
      </p:sp>
    </p:spTree>
    <p:extLst>
      <p:ext uri="{BB962C8B-B14F-4D97-AF65-F5344CB8AC3E}">
        <p14:creationId xmlns:p14="http://schemas.microsoft.com/office/powerpoint/2010/main" val="30590113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D9722-EC2B-4C4D-BDA2-E0EB826EAF74}"/>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2C4F38FB-F21B-4FFF-8B58-A60D5340D854}"/>
              </a:ext>
            </a:extLst>
          </p:cNvPr>
          <p:cNvPicPr>
            <a:picLocks noGrp="1" noChangeAspect="1"/>
          </p:cNvPicPr>
          <p:nvPr>
            <p:ph idx="1"/>
          </p:nvPr>
        </p:nvPicPr>
        <p:blipFill>
          <a:blip r:embed="rId2"/>
          <a:stretch>
            <a:fillRect/>
          </a:stretch>
        </p:blipFill>
        <p:spPr>
          <a:xfrm>
            <a:off x="654004" y="2335237"/>
            <a:ext cx="11833094" cy="3798277"/>
          </a:xfrm>
          <a:prstGeom prst="rect">
            <a:avLst/>
          </a:prstGeom>
        </p:spPr>
      </p:pic>
    </p:spTree>
    <p:extLst>
      <p:ext uri="{BB962C8B-B14F-4D97-AF65-F5344CB8AC3E}">
        <p14:creationId xmlns:p14="http://schemas.microsoft.com/office/powerpoint/2010/main" val="393882919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110EE-7B7F-43E0-8964-FB7904BCFE79}"/>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6EA63C3C-1D5F-479D-A922-B3F79C1C9BF8}"/>
              </a:ext>
            </a:extLst>
          </p:cNvPr>
          <p:cNvPicPr>
            <a:picLocks noGrp="1" noChangeAspect="1"/>
          </p:cNvPicPr>
          <p:nvPr>
            <p:ph idx="1"/>
          </p:nvPr>
        </p:nvPicPr>
        <p:blipFill>
          <a:blip r:embed="rId2"/>
          <a:stretch>
            <a:fillRect/>
          </a:stretch>
        </p:blipFill>
        <p:spPr>
          <a:xfrm>
            <a:off x="604848" y="609600"/>
            <a:ext cx="10916591" cy="5486400"/>
          </a:xfrm>
          <a:prstGeom prst="rect">
            <a:avLst/>
          </a:prstGeom>
        </p:spPr>
      </p:pic>
    </p:spTree>
    <p:extLst>
      <p:ext uri="{BB962C8B-B14F-4D97-AF65-F5344CB8AC3E}">
        <p14:creationId xmlns:p14="http://schemas.microsoft.com/office/powerpoint/2010/main" val="32881365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EB6A-56A9-478A-BD35-D6EF7BAD9D1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965AFB9-4005-45FA-895F-24DEE35E2A7C}"/>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707852212"/>
      </p:ext>
    </p:extLst>
  </p:cSld>
  <p:clrMapOvr>
    <a:masterClrMapping/>
  </p:clrMapOvr>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TM03457444[[fn=Basis]]</Template>
  <TotalTime>140</TotalTime>
  <Words>2414</Words>
  <Application>Microsoft Office PowerPoint</Application>
  <PresentationFormat>Widescreen</PresentationFormat>
  <Paragraphs>348</Paragraphs>
  <Slides>97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97</vt:i4>
      </vt:variant>
    </vt:vector>
  </HeadingPairs>
  <TitlesOfParts>
    <vt:vector size="103" baseType="lpstr">
      <vt:lpstr>Arial</vt:lpstr>
      <vt:lpstr>Calibri</vt:lpstr>
      <vt:lpstr>Corbel</vt:lpstr>
      <vt:lpstr>Times New Roman</vt:lpstr>
      <vt:lpstr>Wingdings</vt:lpstr>
      <vt:lpstr>Basis</vt:lpstr>
      <vt:lpstr>UNIT-IV</vt:lpstr>
      <vt:lpstr>Reference model- OSI</vt:lpstr>
      <vt:lpstr>Interfaces b/w Layers</vt:lpstr>
      <vt:lpstr>Exchange using the OSI Model</vt:lpstr>
      <vt:lpstr>Physical Layer</vt:lpstr>
      <vt:lpstr>Data Link Layer</vt:lpstr>
      <vt:lpstr>Hop-to-hop Delivery</vt:lpstr>
      <vt:lpstr>Network Layer</vt:lpstr>
      <vt:lpstr>Source-to-destination delivery</vt:lpstr>
      <vt:lpstr>Transport layer</vt:lpstr>
      <vt:lpstr>Segmentation and Reassembly</vt:lpstr>
      <vt:lpstr>Reliable process-to-process delivery of a message</vt:lpstr>
      <vt:lpstr>Session layer</vt:lpstr>
      <vt:lpstr>Presentation layer</vt:lpstr>
      <vt:lpstr>Application layer</vt:lpstr>
      <vt:lpstr>Summary of layers</vt:lpstr>
      <vt:lpstr>PowerPoint Presentation</vt:lpstr>
      <vt:lpstr>TCP/IP PROTOCOL SUITE</vt:lpstr>
      <vt:lpstr>TCP/IP and OSI model</vt:lpstr>
      <vt:lpstr>ADDRESSING</vt:lpstr>
      <vt:lpstr>Network layer in TCP/IP</vt:lpstr>
      <vt:lpstr>Transport layer in TCP/IP</vt:lpstr>
      <vt:lpstr>Relationship of layers and addresses in TCP/IP</vt:lpstr>
      <vt:lpstr>PowerPoint Presentation</vt:lpstr>
      <vt:lpstr>critiques of OSI and TCP/IP model</vt:lpstr>
      <vt:lpstr>Bad timing</vt:lpstr>
      <vt:lpstr>Bad Technology </vt:lpstr>
      <vt:lpstr>Bad Implementations </vt:lpstr>
      <vt:lpstr>Bad Politics </vt:lpstr>
      <vt:lpstr>PowerPoint Presentation</vt:lpstr>
      <vt:lpstr>PowerPoint Presentation</vt:lpstr>
      <vt:lpstr>PowerPoint Presentation</vt:lpstr>
      <vt:lpstr>PowerPoint Presentation</vt:lpstr>
      <vt:lpstr>Use of Computer Networks. </vt:lpstr>
      <vt:lpstr>Resource sharing </vt:lpstr>
      <vt:lpstr>High reliability due to alternative sources of data </vt:lpstr>
      <vt:lpstr>Money saving   </vt:lpstr>
      <vt:lpstr>PowerPoint Presentation</vt:lpstr>
      <vt:lpstr>PowerPoint Presentation</vt:lpstr>
      <vt:lpstr>Communication medium </vt:lpstr>
      <vt:lpstr>Networks for People:</vt:lpstr>
      <vt:lpstr>Access to remote information </vt:lpstr>
      <vt:lpstr>Person to person communication </vt:lpstr>
      <vt:lpstr>Interactive entertainment </vt:lpstr>
      <vt:lpstr>ISP and their classes</vt:lpstr>
      <vt:lpstr>PowerPoint Presentation</vt:lpstr>
      <vt:lpstr>PowerPoint Presentation</vt:lpstr>
      <vt:lpstr>Architecture of Internet</vt:lpstr>
      <vt:lpstr>PowerPoint Presentation</vt:lpstr>
      <vt:lpstr>PowerPoint Presentation</vt:lpstr>
      <vt:lpstr>PowerPoint Presentation</vt:lpstr>
      <vt:lpstr>Networking Components</vt:lpstr>
      <vt:lpstr>LIU</vt:lpstr>
      <vt:lpstr>PowerPoint Presentation</vt:lpstr>
      <vt:lpstr>MEDIA-CONVERTER</vt:lpstr>
      <vt:lpstr>PowerPoint Presentation</vt:lpstr>
      <vt:lpstr>PowerPoint Presentation</vt:lpstr>
      <vt:lpstr>RACK</vt:lpstr>
      <vt:lpstr>PowerPoint Presentation</vt:lpstr>
      <vt:lpstr>PowerPoint Presentation</vt:lpstr>
      <vt:lpstr>PowerPoint Presentation</vt:lpstr>
      <vt:lpstr>HUB</vt:lpstr>
      <vt:lpstr>PowerPoint Presentation</vt:lpstr>
      <vt:lpstr>PowerPoint Presentation</vt:lpstr>
      <vt:lpstr>PowerPoint Presentation</vt:lpstr>
      <vt:lpstr>PowerPoint Presentation</vt:lpstr>
      <vt:lpstr>PowerPoint Presentation</vt:lpstr>
      <vt:lpstr>WIRELESS ACCESS POINT</vt:lpstr>
      <vt:lpstr>PowerPoint Presentation</vt:lpstr>
      <vt:lpstr>Types of Computer Network </vt:lpstr>
      <vt:lpstr>PowerPoint Presentation</vt:lpstr>
      <vt:lpstr>PowerPoint Presentation</vt:lpstr>
      <vt:lpstr>PowerPoint Presentation</vt:lpstr>
      <vt:lpstr>PowerPoint Presentation</vt:lpstr>
      <vt:lpstr>Characteristics of a LAN include:</vt:lpstr>
      <vt:lpstr>Advantages and Disadvantages of LAN</vt:lpstr>
      <vt:lpstr>Advantages and Disadvantages of WAN </vt:lpstr>
      <vt:lpstr>PowerPoint Presentation</vt:lpstr>
      <vt:lpstr>Key factors in evolution of Data Communication. </vt:lpstr>
      <vt:lpstr>Role of Technology </vt:lpstr>
      <vt:lpstr>Role of Regulation </vt:lpstr>
      <vt:lpstr>Role of the Market </vt:lpstr>
      <vt:lpstr>Role of Standards </vt:lpstr>
      <vt:lpstr>Peer to Peer Protocols and service model. </vt:lpstr>
      <vt:lpstr>PowerPoint Presentation</vt:lpstr>
      <vt:lpstr>Peer-to-peer protocol operating end-to-end across network </vt:lpstr>
      <vt:lpstr>Various Generation of Network</vt:lpstr>
      <vt:lpstr>1G: Analog Cellular Networks</vt:lpstr>
      <vt:lpstr>2G: Digital Networks</vt:lpstr>
      <vt:lpstr>2.5G” using GPRS (General Packet Radio Service) </vt:lpstr>
      <vt:lpstr>2.75 – EDGE</vt:lpstr>
      <vt:lpstr>3G : High speed IP data networks</vt:lpstr>
      <vt:lpstr>PowerPoint Presentation</vt:lpstr>
      <vt:lpstr>4G: Growth of mobile broadband</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UNIT-IV</dc:title>
  <dc:creator>chinu</dc:creator>
  <cp:lastModifiedBy>chinu</cp:lastModifiedBy>
  <cp:revision>20</cp:revision>
  <dcterms:created xsi:type="dcterms:W3CDTF">2018-04-04T15:06:51Z</dcterms:created>
  <dcterms:modified xsi:type="dcterms:W3CDTF">2018-04-07T15:23:36Z</dcterms:modified>
</cp:coreProperties>
</file>